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83"/>
  </p:notesMasterIdLst>
  <p:handoutMasterIdLst>
    <p:handoutMasterId r:id="rId84"/>
  </p:handoutMasterIdLst>
  <p:sldIdLst>
    <p:sldId id="616" r:id="rId2"/>
    <p:sldId id="619" r:id="rId3"/>
    <p:sldId id="620" r:id="rId4"/>
    <p:sldId id="732" r:id="rId5"/>
    <p:sldId id="279" r:id="rId6"/>
    <p:sldId id="720" r:id="rId7"/>
    <p:sldId id="392" r:id="rId8"/>
    <p:sldId id="393" r:id="rId9"/>
    <p:sldId id="721" r:id="rId10"/>
    <p:sldId id="394" r:id="rId11"/>
    <p:sldId id="395" r:id="rId12"/>
    <p:sldId id="396" r:id="rId13"/>
    <p:sldId id="397" r:id="rId14"/>
    <p:sldId id="642" r:id="rId15"/>
    <p:sldId id="672" r:id="rId16"/>
    <p:sldId id="734" r:id="rId17"/>
    <p:sldId id="643" r:id="rId18"/>
    <p:sldId id="398" r:id="rId19"/>
    <p:sldId id="399" r:id="rId20"/>
    <p:sldId id="400" r:id="rId21"/>
    <p:sldId id="401" r:id="rId22"/>
    <p:sldId id="402" r:id="rId23"/>
    <p:sldId id="403" r:id="rId24"/>
    <p:sldId id="735" r:id="rId25"/>
    <p:sldId id="725" r:id="rId26"/>
    <p:sldId id="726" r:id="rId27"/>
    <p:sldId id="727" r:id="rId28"/>
    <p:sldId id="728" r:id="rId29"/>
    <p:sldId id="729" r:id="rId30"/>
    <p:sldId id="673" r:id="rId31"/>
    <p:sldId id="654" r:id="rId32"/>
    <p:sldId id="655" r:id="rId33"/>
    <p:sldId id="742" r:id="rId34"/>
    <p:sldId id="274" r:id="rId35"/>
    <p:sldId id="256" r:id="rId36"/>
    <p:sldId id="618" r:id="rId37"/>
    <p:sldId id="275" r:id="rId38"/>
    <p:sldId id="277" r:id="rId39"/>
    <p:sldId id="278" r:id="rId40"/>
    <p:sldId id="623" r:id="rId41"/>
    <p:sldId id="653" r:id="rId42"/>
    <p:sldId id="276" r:id="rId43"/>
    <p:sldId id="730" r:id="rId44"/>
    <p:sldId id="641" r:id="rId45"/>
    <p:sldId id="624" r:id="rId46"/>
    <p:sldId id="625" r:id="rId47"/>
    <p:sldId id="658" r:id="rId48"/>
    <p:sldId id="731" r:id="rId49"/>
    <p:sldId id="638" r:id="rId50"/>
    <p:sldId id="626" r:id="rId51"/>
    <p:sldId id="659" r:id="rId52"/>
    <p:sldId id="660" r:id="rId53"/>
    <p:sldId id="662" r:id="rId54"/>
    <p:sldId id="628" r:id="rId55"/>
    <p:sldId id="748" r:id="rId56"/>
    <p:sldId id="664" r:id="rId57"/>
    <p:sldId id="737" r:id="rId58"/>
    <p:sldId id="740" r:id="rId59"/>
    <p:sldId id="665" r:id="rId60"/>
    <p:sldId id="667" r:id="rId61"/>
    <p:sldId id="668" r:id="rId62"/>
    <p:sldId id="669" r:id="rId63"/>
    <p:sldId id="738" r:id="rId64"/>
    <p:sldId id="751" r:id="rId65"/>
    <p:sldId id="711" r:id="rId66"/>
    <p:sldId id="712" r:id="rId67"/>
    <p:sldId id="722" r:id="rId68"/>
    <p:sldId id="260" r:id="rId69"/>
    <p:sldId id="718" r:id="rId70"/>
    <p:sldId id="261" r:id="rId71"/>
    <p:sldId id="719" r:id="rId72"/>
    <p:sldId id="724" r:id="rId73"/>
    <p:sldId id="657" r:id="rId74"/>
    <p:sldId id="723" r:id="rId75"/>
    <p:sldId id="656" r:id="rId76"/>
    <p:sldId id="746" r:id="rId77"/>
    <p:sldId id="747" r:id="rId78"/>
    <p:sldId id="651" r:id="rId79"/>
    <p:sldId id="650" r:id="rId80"/>
    <p:sldId id="280" r:id="rId81"/>
    <p:sldId id="281" r:id="rId82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85"/>
    </p:embeddedFont>
    <p:embeddedFont>
      <p:font typeface="Raleway" panose="020B0503030101060003" pitchFamily="34" charset="77"/>
      <p:regular r:id="rId86"/>
      <p:bold r:id="rId87"/>
      <p:italic r:id="rId88"/>
      <p:boldItalic r:id="rId8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383"/>
    <p:restoredTop sz="94681"/>
  </p:normalViewPr>
  <p:slideViewPr>
    <p:cSldViewPr snapToGrid="0">
      <p:cViewPr varScale="1">
        <p:scale>
          <a:sx n="116" d="100"/>
          <a:sy n="116" d="100"/>
        </p:scale>
        <p:origin x="1248" y="176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89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1.fntdata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4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E6B8DD32-416A-D02A-EE09-615BED3CF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a-DK" dirty="0"/>
              <a:t>4. oktober 2024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FFD6FF6-1064-289B-DE02-051FC23E96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a-DK" dirty="0" err="1"/>
              <a:t>pindogbjerre.dk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6801422-18FF-4BE6-6089-BF61F4BC05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D94E5-06A8-C04E-BAA4-DB9A3D6FD4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8930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Lav store talkort: 40, 60, 70, 50, 0, -5, 21/5, </a:t>
            </a:r>
            <a:r>
              <a:rPr lang="da-DK" dirty="0" err="1"/>
              <a:t>kvrod</a:t>
            </a:r>
            <a:r>
              <a:rPr lang="da-DK" dirty="0"/>
              <a:t>(30)</a:t>
            </a:r>
          </a:p>
        </p:txBody>
      </p:sp>
    </p:spTree>
    <p:extLst>
      <p:ext uri="{BB962C8B-B14F-4D97-AF65-F5344CB8AC3E}">
        <p14:creationId xmlns:p14="http://schemas.microsoft.com/office/powerpoint/2010/main" val="3862454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0246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04F23-B92E-6336-5A39-276A55FAB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303120E-9011-9793-3644-30DB8DBF6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08FE568-46FD-0CE9-FB09-CFBA40452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evt</a:t>
            </a:r>
            <a:r>
              <a:rPr lang="da-DK" dirty="0"/>
              <a:t> publikum se på person der ser </a:t>
            </a:r>
            <a:r>
              <a:rPr lang="da-DK"/>
              <a:t>om der </a:t>
            </a:r>
            <a:r>
              <a:rPr lang="da-DK" dirty="0"/>
              <a:t>er plads til sig selv.</a:t>
            </a:r>
          </a:p>
        </p:txBody>
      </p:sp>
    </p:spTree>
    <p:extLst>
      <p:ext uri="{BB962C8B-B14F-4D97-AF65-F5344CB8AC3E}">
        <p14:creationId xmlns:p14="http://schemas.microsoft.com/office/powerpoint/2010/main" val="397773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evt</a:t>
            </a:r>
            <a:r>
              <a:rPr lang="da-DK" dirty="0"/>
              <a:t> publikum se på person der ser om de er plads til sig selv.</a:t>
            </a:r>
          </a:p>
        </p:txBody>
      </p:sp>
    </p:spTree>
    <p:extLst>
      <p:ext uri="{BB962C8B-B14F-4D97-AF65-F5344CB8AC3E}">
        <p14:creationId xmlns:p14="http://schemas.microsoft.com/office/powerpoint/2010/main" val="1929351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Vis </a:t>
            </a:r>
            <a:r>
              <a:rPr lang="da-DK" dirty="0" err="1"/>
              <a:t>evt</a:t>
            </a:r>
            <a:r>
              <a:rPr lang="da-DK" dirty="0"/>
              <a:t> tag en publikum og mål hånd-arm, som jeg plejer.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1848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0419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879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4905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>
          <a:extLst>
            <a:ext uri="{FF2B5EF4-FFF2-40B4-BE49-F238E27FC236}">
              <a16:creationId xmlns:a16="http://schemas.microsoft.com/office/drawing/2014/main" id="{0FCE6B51-BCC6-9C29-2F1E-81139311A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>
            <a:extLst>
              <a:ext uri="{FF2B5EF4-FFF2-40B4-BE49-F238E27FC236}">
                <a16:creationId xmlns:a16="http://schemas.microsoft.com/office/drawing/2014/main" id="{C84B905B-99A2-9079-D587-EA3AB9F938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1:notes">
            <a:extLst>
              <a:ext uri="{FF2B5EF4-FFF2-40B4-BE49-F238E27FC236}">
                <a16:creationId xmlns:a16="http://schemas.microsoft.com/office/drawing/2014/main" id="{682F361B-BD4E-9CF7-BF06-7EA82BF0A5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039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 ville jeg gerne involvere publikum. afhænger </a:t>
            </a:r>
            <a:r>
              <a:rPr lang="da-DK"/>
              <a:t>af antal deltagere.</a:t>
            </a:r>
          </a:p>
        </p:txBody>
      </p:sp>
    </p:spTree>
    <p:extLst>
      <p:ext uri="{BB962C8B-B14F-4D97-AF65-F5344CB8AC3E}">
        <p14:creationId xmlns:p14="http://schemas.microsoft.com/office/powerpoint/2010/main" val="825739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913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indholdsobjekt" type="obj">
  <p:cSld name="OBJECT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5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n titel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latin typeface="Raleway" panose="020B0503030101060003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Raleway" panose="020B05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92C77A9-FFB2-46C8-A95E-E85BDB097B3B}" type="datetimeFigureOut">
              <a:rPr lang="da-DK" smtClean="0"/>
              <a:t>04.10.2024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2416848-5389-46F3-9751-B5A4CE6BFF4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74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5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NUL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B9CFAC-CCD3-4D61-8CC4-EE2AD42C1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Pernille Pind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C2CC1D6-83BC-444C-99D2-6862E709D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3602038"/>
            <a:ext cx="6553200" cy="729738"/>
          </a:xfrm>
        </p:spPr>
        <p:txBody>
          <a:bodyPr>
            <a:normAutofit fontScale="92500" lnSpcReduction="20000"/>
          </a:bodyPr>
          <a:lstStyle/>
          <a:p>
            <a:r>
              <a:rPr lang="da-DK" sz="4700" dirty="0">
                <a:solidFill>
                  <a:srgbClr val="1F477D"/>
                </a:solidFill>
              </a:rPr>
              <a:t>MMM</a:t>
            </a:r>
          </a:p>
          <a:p>
            <a:endParaRPr lang="da-DK" dirty="0"/>
          </a:p>
        </p:txBody>
      </p:sp>
      <p:sp>
        <p:nvSpPr>
          <p:cNvPr id="4" name="Undertitel 2">
            <a:extLst>
              <a:ext uri="{FF2B5EF4-FFF2-40B4-BE49-F238E27FC236}">
                <a16:creationId xmlns:a16="http://schemas.microsoft.com/office/drawing/2014/main" id="{6AF9A221-4FC5-4665-8D80-9BB40B47B1DD}"/>
              </a:ext>
            </a:extLst>
          </p:cNvPr>
          <p:cNvSpPr txBox="1">
            <a:spLocks/>
          </p:cNvSpPr>
          <p:nvPr/>
        </p:nvSpPr>
        <p:spPr>
          <a:xfrm>
            <a:off x="1143000" y="4208100"/>
            <a:ext cx="6858000" cy="480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Matematiker</a:t>
            </a:r>
          </a:p>
          <a:p>
            <a:endParaRPr lang="da-DK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33B25E88-AB51-40BC-B9CF-FDC473818037}"/>
              </a:ext>
            </a:extLst>
          </p:cNvPr>
          <p:cNvSpPr txBox="1">
            <a:spLocks/>
          </p:cNvSpPr>
          <p:nvPr/>
        </p:nvSpPr>
        <p:spPr>
          <a:xfrm>
            <a:off x="1143000" y="4571422"/>
            <a:ext cx="6858000" cy="62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Mormor</a:t>
            </a:r>
          </a:p>
        </p:txBody>
      </p:sp>
      <p:sp>
        <p:nvSpPr>
          <p:cNvPr id="7" name="Undertitel 2">
            <a:extLst>
              <a:ext uri="{FF2B5EF4-FFF2-40B4-BE49-F238E27FC236}">
                <a16:creationId xmlns:a16="http://schemas.microsoft.com/office/drawing/2014/main" id="{358BA691-8AC4-45FC-A67C-E035F6A35A67}"/>
              </a:ext>
            </a:extLst>
          </p:cNvPr>
          <p:cNvSpPr txBox="1">
            <a:spLocks/>
          </p:cNvSpPr>
          <p:nvPr/>
        </p:nvSpPr>
        <p:spPr>
          <a:xfrm>
            <a:off x="1143000" y="4990952"/>
            <a:ext cx="6858000" cy="62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Missionær</a:t>
            </a:r>
          </a:p>
        </p:txBody>
      </p:sp>
    </p:spTree>
    <p:extLst>
      <p:ext uri="{BB962C8B-B14F-4D97-AF65-F5344CB8AC3E}">
        <p14:creationId xmlns:p14="http://schemas.microsoft.com/office/powerpoint/2010/main" val="197119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6BF36DE-B7AE-41A8-8A38-9C4775BC1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386" y="1825625"/>
            <a:ext cx="6182414" cy="43865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DFB87C9-AAD5-44D6-8A9E-E61BD8EE1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tomme tallinje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4A8849F-5AF4-4260-A52F-7F0065A65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7910"/>
            <a:ext cx="7886700" cy="4523900"/>
          </a:xfrm>
        </p:spPr>
        <p:txBody>
          <a:bodyPr/>
          <a:lstStyle/>
          <a:p>
            <a:r>
              <a:rPr lang="da-DK" sz="1400" i="1" dirty="0" err="1"/>
              <a:t>Norsma</a:t>
            </a:r>
            <a:r>
              <a:rPr lang="da-DK" sz="1400" i="1" dirty="0"/>
              <a:t> 2013 Marie-Pascale Noël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9303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79570F-A94B-463F-84A9-F91680842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tomme tallinje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2B47913-4008-4C20-9E6E-168764BE9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93" y="1703389"/>
            <a:ext cx="5775291" cy="44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60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EE607-7A60-4A4C-AE7B-09B370C1C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tomme tallinje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8137902-448A-4562-896E-DAB245C91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>
                <a:solidFill>
                  <a:srgbClr val="1F477D"/>
                </a:solidFill>
              </a:rPr>
              <a:t>Resultater:</a:t>
            </a:r>
          </a:p>
          <a:p>
            <a:r>
              <a:rPr lang="da-DK" dirty="0"/>
              <a:t>Samme og signifikante stigninger for begge grupper 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1F477D"/>
                </a:solidFill>
              </a:rPr>
              <a:t>Mængde sammenligninger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10-talssystemforståelse</a:t>
            </a:r>
          </a:p>
          <a:p>
            <a:endParaRPr lang="da-DK" dirty="0"/>
          </a:p>
          <a:p>
            <a:r>
              <a:rPr lang="da-DK" dirty="0">
                <a:solidFill>
                  <a:srgbClr val="1F477D"/>
                </a:solidFill>
              </a:rPr>
              <a:t>Større stigning hos den fysiske tallinje-gruppe 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Placering af tal på tallinje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1F477D"/>
                </a:solidFill>
              </a:rPr>
              <a:t>Sammenligning af 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Addition af 1-cifrede tal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6135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7CAD7-BD0D-4EA0-82AC-D2D5C807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Embodied</a:t>
            </a:r>
            <a:r>
              <a:rPr lang="da-DK" dirty="0"/>
              <a:t> kognition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BE4F01-A9A9-425C-81DC-074BDDB2C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solidFill>
                  <a:srgbClr val="1F477D"/>
                </a:solidFill>
              </a:rPr>
              <a:t>Den tomme tallinje virker - og bedst med hele kroppen!</a:t>
            </a: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99BF1F1-F655-4AAC-9E57-4B0A3FA93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3" r="12276"/>
          <a:stretch/>
        </p:blipFill>
        <p:spPr>
          <a:xfrm rot="5400000">
            <a:off x="3058207" y="1373976"/>
            <a:ext cx="3027585" cy="613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70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37D86-21E7-972C-D5E4-6537D5DCA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2C451-B9D8-62A3-7EC7-C3F5F13E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tomme tallinje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887611A-F3D9-16F8-1865-E26650D718D8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Den vigtigste aktivitet, når det drejer sig om talforståelse!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Og den konkrete repræsentation er den bedste </a:t>
            </a:r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  <a:sym typeface="Wingdings" pitchFamily="2" charset="2"/>
              </a:rPr>
              <a:t></a:t>
            </a:r>
          </a:p>
          <a:p>
            <a:endParaRPr lang="da-DK" sz="2800" dirty="0">
              <a:solidFill>
                <a:schemeClr val="tx1"/>
              </a:solidFill>
              <a:latin typeface="Raleway" panose="020B0503030101060003" pitchFamily="34" charset="77"/>
              <a:sym typeface="Wingdings" pitchFamily="2" charset="2"/>
            </a:endParaRPr>
          </a:p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Den relative afstand mellem tallene er i fokus.</a:t>
            </a:r>
          </a:p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 </a:t>
            </a:r>
          </a:p>
          <a:p>
            <a:endParaRPr lang="da-DK" sz="2800" dirty="0">
              <a:solidFill>
                <a:schemeClr val="tx1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9782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0361C-F20E-D054-756C-ED71C9BFE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3C465B-A4EE-454C-B963-0B827F7BA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tomme tallinje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662A806-A293-A71D-D6BC-59336812D3FE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Tag en lang elastiksnor, sæt to talkort på. De definerer nu fuldstændigt tallinjen: retning og enhed er givet.</a:t>
            </a:r>
          </a:p>
          <a:p>
            <a:endParaRPr lang="da-DK" sz="2800" dirty="0">
              <a:solidFill>
                <a:schemeClr val="tx1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Giv nu eleverne talkort, som de skal placere.</a:t>
            </a:r>
          </a:p>
          <a:p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Man kan give flere ad gangen, enkeltvis eller små grupper …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Brug mundtlighed, både at sige tallene højt og snakke strategier. </a:t>
            </a:r>
          </a:p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 </a:t>
            </a:r>
          </a:p>
          <a:p>
            <a:endParaRPr lang="da-DK" sz="2800" dirty="0">
              <a:solidFill>
                <a:schemeClr val="tx1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93482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575D66-25D2-8F6E-A020-BD5C0A583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Vend lineal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00B0359-0A24-DB46-0DEE-B995F3A7DC66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En nem lille variant af den tomme tallinje: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Tag en lineal kik på den, vend den om og peg et sted på bagsiden og gæt på hvilket tal der er på den anden side.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Vend om og tjek.</a:t>
            </a:r>
          </a:p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 </a:t>
            </a:r>
          </a:p>
          <a:p>
            <a:endParaRPr lang="da-DK" sz="2800" dirty="0">
              <a:solidFill>
                <a:schemeClr val="tx1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22439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FC67F-F4F2-05B0-F3EF-A5381A361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9293B-BB84-C400-F451-75F0C8742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Procentelastik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BEFDB6C-7889-F026-52AE-F8AF5BDFAB30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Især når det handler om procentregning har man brug for den elastiske opfattelse af tallinjen.</a:t>
            </a:r>
            <a:endParaRPr lang="da-DK" sz="2800" dirty="0">
              <a:solidFill>
                <a:schemeClr val="tx1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18400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EEB60-8D34-41B6-A51C-E3ACFC474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Kropssprog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2CFA067-468A-48FB-AE7C-4B89288C9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solidFill>
                  <a:srgbClr val="1F477D"/>
                </a:solidFill>
              </a:rPr>
              <a:t>Susan </a:t>
            </a:r>
            <a:r>
              <a:rPr lang="da-DK" dirty="0" err="1">
                <a:solidFill>
                  <a:srgbClr val="1F477D"/>
                </a:solidFill>
              </a:rPr>
              <a:t>Goldin-Meadow</a:t>
            </a:r>
            <a:r>
              <a:rPr lang="da-DK" dirty="0">
                <a:solidFill>
                  <a:srgbClr val="1F477D"/>
                </a:solidFill>
              </a:rPr>
              <a:t>, Susan Wagner Cook</a:t>
            </a:r>
          </a:p>
          <a:p>
            <a:r>
              <a:rPr lang="da-DK" dirty="0">
                <a:solidFill>
                  <a:srgbClr val="1F477D"/>
                </a:solidFill>
              </a:rPr>
              <a:t>and Zachary A. Mitchell ville undersøge</a:t>
            </a:r>
          </a:p>
          <a:p>
            <a:r>
              <a:rPr lang="da-DK" dirty="0">
                <a:solidFill>
                  <a:srgbClr val="1F477D"/>
                </a:solidFill>
              </a:rPr>
              <a:t>effekter af gestikulation.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54473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FBE2B-45FF-44F3-9443-C6F39875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Korrekt gestik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923CB21-264C-4168-A0F1-3BC4AB6AC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3 + 4 + 8 = _ + 8</a:t>
            </a: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B81BBCC-FA2B-4F5E-9689-60B8CD10FC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24964" r="5315" b="24440"/>
          <a:stretch/>
        </p:blipFill>
        <p:spPr>
          <a:xfrm rot="5400000">
            <a:off x="380810" y="3038079"/>
            <a:ext cx="2976113" cy="1634185"/>
          </a:xfrm>
          <a:prstGeom prst="rect">
            <a:avLst/>
          </a:prstGeom>
        </p:spPr>
      </p:pic>
      <p:sp>
        <p:nvSpPr>
          <p:cNvPr id="5" name="Oval billedforklaring 5">
            <a:extLst>
              <a:ext uri="{FF2B5EF4-FFF2-40B4-BE49-F238E27FC236}">
                <a16:creationId xmlns:a16="http://schemas.microsoft.com/office/drawing/2014/main" id="{BE9E7A36-BB36-4820-84CA-0432B2038284}"/>
              </a:ext>
            </a:extLst>
          </p:cNvPr>
          <p:cNvSpPr/>
          <p:nvPr/>
        </p:nvSpPr>
        <p:spPr>
          <a:xfrm>
            <a:off x="4199628" y="1977487"/>
            <a:ext cx="2840247" cy="2503817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F060B303-7C01-4620-B562-77D764B65A74}"/>
              </a:ext>
            </a:extLst>
          </p:cNvPr>
          <p:cNvSpPr txBox="1"/>
          <p:nvPr/>
        </p:nvSpPr>
        <p:spPr>
          <a:xfrm>
            <a:off x="4617184" y="2367114"/>
            <a:ext cx="2422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1F497D"/>
                </a:solidFill>
                <a:latin typeface="Raleway" panose="020B0503030101060003" pitchFamily="34" charset="0"/>
              </a:rPr>
              <a:t>Det skal give det samme på begge sider af lighedstegnet</a:t>
            </a:r>
            <a:r>
              <a:rPr lang="da-DK" sz="2000" dirty="0">
                <a:solidFill>
                  <a:srgbClr val="1F497D"/>
                </a:solidFill>
                <a:latin typeface="Raleway" panose="020B05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8680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0F0C7A-5F53-C26B-DAAF-D9BD12D4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FAF99D7-6DEF-B75E-1C74-43B2F157B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84582"/>
            <a:ext cx="7644368" cy="5231002"/>
          </a:xfrm>
        </p:spPr>
      </p:pic>
    </p:spTree>
    <p:extLst>
      <p:ext uri="{BB962C8B-B14F-4D97-AF65-F5344CB8AC3E}">
        <p14:creationId xmlns:p14="http://schemas.microsoft.com/office/powerpoint/2010/main" val="154269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FBE2B-45FF-44F3-9443-C6F39875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Forkert gestik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923CB21-264C-4168-A0F1-3BC4AB6AC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3 + 4 + 8 = _ + 8</a:t>
            </a:r>
          </a:p>
          <a:p>
            <a:endParaRPr lang="da-DK" dirty="0"/>
          </a:p>
        </p:txBody>
      </p:sp>
      <p:sp>
        <p:nvSpPr>
          <p:cNvPr id="5" name="Oval billedforklaring 5">
            <a:extLst>
              <a:ext uri="{FF2B5EF4-FFF2-40B4-BE49-F238E27FC236}">
                <a16:creationId xmlns:a16="http://schemas.microsoft.com/office/drawing/2014/main" id="{BE9E7A36-BB36-4820-84CA-0432B2038284}"/>
              </a:ext>
            </a:extLst>
          </p:cNvPr>
          <p:cNvSpPr/>
          <p:nvPr/>
        </p:nvSpPr>
        <p:spPr>
          <a:xfrm>
            <a:off x="4199628" y="1977487"/>
            <a:ext cx="2840247" cy="2503817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F060B303-7C01-4620-B562-77D764B65A74}"/>
              </a:ext>
            </a:extLst>
          </p:cNvPr>
          <p:cNvSpPr txBox="1"/>
          <p:nvPr/>
        </p:nvSpPr>
        <p:spPr>
          <a:xfrm>
            <a:off x="4617184" y="2367114"/>
            <a:ext cx="2422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1F497D"/>
                </a:solidFill>
                <a:latin typeface="Raleway" panose="020B0503030101060003" pitchFamily="34" charset="0"/>
              </a:rPr>
              <a:t>Det skal give det samme på begge sider af lighedstegnet</a:t>
            </a:r>
            <a:r>
              <a:rPr lang="da-DK" sz="2000" dirty="0">
                <a:solidFill>
                  <a:srgbClr val="1F497D"/>
                </a:solidFill>
                <a:latin typeface="Raleway" panose="020B0503030101060003" pitchFamily="34" charset="0"/>
              </a:rPr>
              <a:t>.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EF1F1FB-D6B9-4C71-BE40-AB34358534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6" t="26807" r="5625" b="32924"/>
          <a:stretch/>
        </p:blipFill>
        <p:spPr>
          <a:xfrm rot="5400000">
            <a:off x="614137" y="3233585"/>
            <a:ext cx="2976486" cy="124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33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FBE2B-45FF-44F3-9443-C6F39875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Ingen gestik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923CB21-264C-4168-A0F1-3BC4AB6AC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3 + 4 + 8 = _ + 8</a:t>
            </a:r>
          </a:p>
          <a:p>
            <a:endParaRPr lang="da-DK" dirty="0"/>
          </a:p>
        </p:txBody>
      </p:sp>
      <p:sp>
        <p:nvSpPr>
          <p:cNvPr id="5" name="Oval billedforklaring 5">
            <a:extLst>
              <a:ext uri="{FF2B5EF4-FFF2-40B4-BE49-F238E27FC236}">
                <a16:creationId xmlns:a16="http://schemas.microsoft.com/office/drawing/2014/main" id="{BE9E7A36-BB36-4820-84CA-0432B2038284}"/>
              </a:ext>
            </a:extLst>
          </p:cNvPr>
          <p:cNvSpPr/>
          <p:nvPr/>
        </p:nvSpPr>
        <p:spPr>
          <a:xfrm>
            <a:off x="4199628" y="1977487"/>
            <a:ext cx="2840247" cy="2503817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F060B303-7C01-4620-B562-77D764B65A74}"/>
              </a:ext>
            </a:extLst>
          </p:cNvPr>
          <p:cNvSpPr txBox="1"/>
          <p:nvPr/>
        </p:nvSpPr>
        <p:spPr>
          <a:xfrm>
            <a:off x="4617184" y="2367114"/>
            <a:ext cx="2422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1F497D"/>
                </a:solidFill>
                <a:latin typeface="Raleway" panose="020B0503030101060003" pitchFamily="34" charset="0"/>
              </a:rPr>
              <a:t>Det skal give det samme på begge sider af </a:t>
            </a:r>
            <a:r>
              <a:rPr lang="da-DK" sz="2400" dirty="0">
                <a:solidFill>
                  <a:srgbClr val="1E497D"/>
                </a:solidFill>
                <a:latin typeface="Raleway" panose="020B0503030101060003" pitchFamily="34" charset="0"/>
              </a:rPr>
              <a:t>lighedstegnet</a:t>
            </a:r>
            <a:r>
              <a:rPr lang="da-DK" sz="2000" dirty="0">
                <a:solidFill>
                  <a:schemeClr val="tx2"/>
                </a:solidFill>
                <a:latin typeface="Raleway" panose="020B05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581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B19115-BE4F-4E74-B5D6-A9034CD4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Resultat?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9EAAC96-5865-4C6B-99EE-60DD87C52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37E2740-E065-411A-B730-D0E4CC0F80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0" t="20555" r="14914" b="16389"/>
          <a:stretch/>
        </p:blipFill>
        <p:spPr>
          <a:xfrm rot="5400000">
            <a:off x="2810247" y="1607719"/>
            <a:ext cx="3755693" cy="5412964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77D52FFF-2256-4286-B6B8-314BF0341B1E}"/>
              </a:ext>
            </a:extLst>
          </p:cNvPr>
          <p:cNvSpPr txBox="1"/>
          <p:nvPr/>
        </p:nvSpPr>
        <p:spPr>
          <a:xfrm>
            <a:off x="3384358" y="2082898"/>
            <a:ext cx="282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1F477D"/>
                </a:solidFill>
                <a:latin typeface="Raleway" panose="020B0503030101060003" pitchFamily="34" charset="0"/>
              </a:rPr>
              <a:t>Korrekt gestik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2418B9E-485D-4E15-895C-1F96641F1D81}"/>
              </a:ext>
            </a:extLst>
          </p:cNvPr>
          <p:cNvSpPr txBox="1"/>
          <p:nvPr/>
        </p:nvSpPr>
        <p:spPr>
          <a:xfrm>
            <a:off x="860837" y="3174991"/>
            <a:ext cx="282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FF0000"/>
                </a:solidFill>
                <a:latin typeface="Raleway" panose="020B0503030101060003" pitchFamily="34" charset="0"/>
              </a:rPr>
              <a:t>Forkert gestik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D5E298CE-E490-4763-B80D-70753E7657E9}"/>
              </a:ext>
            </a:extLst>
          </p:cNvPr>
          <p:cNvSpPr txBox="1"/>
          <p:nvPr/>
        </p:nvSpPr>
        <p:spPr>
          <a:xfrm>
            <a:off x="5858654" y="4021813"/>
            <a:ext cx="260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latin typeface="Raleway" panose="020B0503030101060003" pitchFamily="34" charset="0"/>
              </a:rPr>
              <a:t>Ingen gestik</a:t>
            </a:r>
          </a:p>
        </p:txBody>
      </p:sp>
    </p:spTree>
    <p:extLst>
      <p:ext uri="{BB962C8B-B14F-4D97-AF65-F5344CB8AC3E}">
        <p14:creationId xmlns:p14="http://schemas.microsoft.com/office/powerpoint/2010/main" val="179656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B9F3BA-FBBD-479B-9318-BB414423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Kropssprog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0651F93-907B-496F-859F-5ADE54D37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solidFill>
                  <a:srgbClr val="1F477D"/>
                </a:solidFill>
              </a:rPr>
              <a:t>Kropssproget kan man også tænke med.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3420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8B62C-0C55-074D-1409-4F2943BCD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Fingre over hovedet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061BBDD-1297-371B-9DD3-F7E0DF18C8BA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2800" dirty="0">
                <a:solidFill>
                  <a:srgbClr val="1F497D"/>
                </a:solidFill>
                <a:latin typeface="Raleway"/>
                <a:sym typeface="Raleway"/>
              </a:rPr>
              <a:t>Tre personer slår med en terning. </a:t>
            </a:r>
          </a:p>
          <a:p>
            <a:r>
              <a:rPr lang="da-DK" sz="2800" dirty="0">
                <a:solidFill>
                  <a:schemeClr val="tx1"/>
                </a:solidFill>
                <a:latin typeface="Raleway"/>
                <a:sym typeface="Raleway"/>
              </a:rPr>
              <a:t>De viser alle tre summen af terningerne med sine fingre, over hovedet. </a:t>
            </a:r>
          </a:p>
          <a:p>
            <a:r>
              <a:rPr lang="da-DK" sz="2800" dirty="0">
                <a:solidFill>
                  <a:srgbClr val="1F497D"/>
                </a:solidFill>
                <a:latin typeface="Raleway"/>
                <a:sym typeface="Raleway"/>
              </a:rPr>
              <a:t>Hvis summen er over 10, skal man lige slå 10’eren på hovedet og vise resten med fingrene. </a:t>
            </a:r>
          </a:p>
          <a:p>
            <a:r>
              <a:rPr lang="da-DK" sz="2800" dirty="0">
                <a:solidFill>
                  <a:schemeClr val="tx1"/>
                </a:solidFill>
                <a:latin typeface="Raleway"/>
                <a:sym typeface="Raleway"/>
              </a:rPr>
              <a:t>Deltagerne skal kontrollere hinanden</a:t>
            </a:r>
            <a:r>
              <a:rPr lang="da-DK" sz="2800" dirty="0">
                <a:solidFill>
                  <a:srgbClr val="1F497D"/>
                </a:solidFill>
                <a:latin typeface="Raleway"/>
                <a:sym typeface="Raleway"/>
              </a:rPr>
              <a:t>. </a:t>
            </a:r>
            <a:endParaRPr lang="da-DK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988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ADF81-C66A-67FB-35BE-209FB0ECE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Ingen, et eller flere konkreter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1105A3E-A750-330B-434D-F9BE9E0552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Elida V. </a:t>
            </a:r>
            <a:r>
              <a:rPr lang="da-DK" dirty="0" err="1">
                <a:solidFill>
                  <a:srgbClr val="1F497D"/>
                </a:solidFill>
              </a:rPr>
              <a:t>Laski</a:t>
            </a:r>
            <a:r>
              <a:rPr lang="da-DK" dirty="0">
                <a:solidFill>
                  <a:srgbClr val="1F497D"/>
                </a:solidFill>
              </a:rPr>
              <a:t>, Anna </a:t>
            </a:r>
            <a:r>
              <a:rPr lang="da-DK" dirty="0" err="1">
                <a:solidFill>
                  <a:srgbClr val="1F497D"/>
                </a:solidFill>
              </a:rPr>
              <a:t>Ermakova</a:t>
            </a:r>
            <a:r>
              <a:rPr lang="da-DK" dirty="0">
                <a:solidFill>
                  <a:srgbClr val="1F497D"/>
                </a:solidFill>
              </a:rPr>
              <a:t>, Marina</a:t>
            </a:r>
          </a:p>
          <a:p>
            <a:r>
              <a:rPr lang="da-DK" dirty="0" err="1">
                <a:solidFill>
                  <a:srgbClr val="1F497D"/>
                </a:solidFill>
              </a:rPr>
              <a:t>Vasilyeva</a:t>
            </a:r>
            <a:r>
              <a:rPr lang="da-DK" dirty="0">
                <a:solidFill>
                  <a:srgbClr val="1F497D"/>
                </a:solidFill>
              </a:rPr>
              <a:t> &amp; Karina </a:t>
            </a:r>
            <a:r>
              <a:rPr lang="da-DK" dirty="0" err="1">
                <a:solidFill>
                  <a:srgbClr val="1F497D"/>
                </a:solidFill>
              </a:rPr>
              <a:t>Halloran</a:t>
            </a:r>
            <a:r>
              <a:rPr lang="da-DK" dirty="0">
                <a:solidFill>
                  <a:srgbClr val="1F497D"/>
                </a:solidFill>
              </a:rPr>
              <a:t> ville undersøge</a:t>
            </a:r>
          </a:p>
          <a:p>
            <a:r>
              <a:rPr lang="da-DK" dirty="0">
                <a:solidFill>
                  <a:srgbClr val="1F497D"/>
                </a:solidFill>
              </a:rPr>
              <a:t>om der var forskel på når eleverne brugte</a:t>
            </a:r>
          </a:p>
          <a:p>
            <a:r>
              <a:rPr lang="da-DK" dirty="0">
                <a:solidFill>
                  <a:srgbClr val="1F497D"/>
                </a:solidFill>
              </a:rPr>
              <a:t>ingen, et eller flere konkrete materialer.</a:t>
            </a:r>
          </a:p>
        </p:txBody>
      </p:sp>
    </p:spTree>
    <p:extLst>
      <p:ext uri="{BB962C8B-B14F-4D97-AF65-F5344CB8AC3E}">
        <p14:creationId xmlns:p14="http://schemas.microsoft.com/office/powerpoint/2010/main" val="2008001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B4D80-8008-B89A-C9A7-6363FDBBE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Ingen, et eller flere konkreter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362097-8A04-0560-BFC5-05B3CA30E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Brug af 10’er venner i fx 17+5, 47+6</a:t>
            </a:r>
          </a:p>
          <a:p>
            <a:endParaRPr lang="da-DK" dirty="0"/>
          </a:p>
        </p:txBody>
      </p:sp>
      <p:pic>
        <p:nvPicPr>
          <p:cNvPr id="5" name="Billede 4" descr="Et billede, der indeholder Rektangel, kvadratisk, skærmbillede, design&#10;&#10;Automatisk genereret beskrivelse">
            <a:extLst>
              <a:ext uri="{FF2B5EF4-FFF2-40B4-BE49-F238E27FC236}">
                <a16:creationId xmlns:a16="http://schemas.microsoft.com/office/drawing/2014/main" id="{33EA295C-7685-41CE-80AC-13E16F520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981200"/>
            <a:ext cx="7289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15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A48DD-B15C-63C2-7132-FF9800DD1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Ingen, et eller flere konkreter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5296A0A-3EF6-3A53-D153-838A8EEC0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 descr="Et billede, der indeholder linje/række, tekst, skærmbillede, diagram&#10;&#10;Automatisk genereret beskrivelse">
            <a:extLst>
              <a:ext uri="{FF2B5EF4-FFF2-40B4-BE49-F238E27FC236}">
                <a16:creationId xmlns:a16="http://schemas.microsoft.com/office/drawing/2014/main" id="{04DD8E27-878E-2A5A-2400-62DF34725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50" y="1881857"/>
            <a:ext cx="9164500" cy="44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96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9BDE4-BB34-C6FB-4A12-E6CE43F6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Ingen, et eller flere konkreter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2CB2B0D-F42A-8502-1E03-6815D5B02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8199664" cy="4523900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1F497D"/>
                </a:solidFill>
              </a:rPr>
              <a:t>Resultater: </a:t>
            </a:r>
          </a:p>
          <a:p>
            <a:r>
              <a:rPr lang="da-DK" dirty="0"/>
              <a:t>Et er bedre ingen, to er bedre end et.</a:t>
            </a:r>
          </a:p>
          <a:p>
            <a:endParaRPr lang="da-DK" dirty="0"/>
          </a:p>
          <a:p>
            <a:r>
              <a:rPr lang="da-DK" dirty="0">
                <a:solidFill>
                  <a:srgbClr val="1F497D"/>
                </a:solidFill>
              </a:rPr>
              <a:t>”To materialer børnene” var mere generelle i deres beskrivelser end ”et materiale børnene”. </a:t>
            </a:r>
          </a:p>
          <a:p>
            <a:endParaRPr lang="da-DK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64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3B68E7-5B55-6720-1327-DA3ADA79F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Ingen, et eller flere konkreter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621BAB5-19CE-DC87-4A5F-42B880C6F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Flere materialer giver anledning til</a:t>
            </a:r>
          </a:p>
          <a:p>
            <a:r>
              <a:rPr lang="da-DK" b="1" dirty="0">
                <a:solidFill>
                  <a:srgbClr val="1F497D"/>
                </a:solidFill>
              </a:rPr>
              <a:t>sammenligning</a:t>
            </a:r>
            <a:r>
              <a:rPr lang="da-DK" dirty="0">
                <a:solidFill>
                  <a:srgbClr val="1F497D"/>
                </a:solidFill>
              </a:rPr>
              <a:t>, som giver anledning til</a:t>
            </a:r>
          </a:p>
          <a:p>
            <a:r>
              <a:rPr lang="da-DK" b="1" dirty="0">
                <a:solidFill>
                  <a:srgbClr val="1F497D"/>
                </a:solidFill>
              </a:rPr>
              <a:t>generalisering</a:t>
            </a:r>
            <a:r>
              <a:rPr lang="da-DK" dirty="0">
                <a:solidFill>
                  <a:srgbClr val="1F497D"/>
                </a:solidFill>
              </a:rPr>
              <a:t>, som leder hen mod abstrakt</a:t>
            </a:r>
          </a:p>
          <a:p>
            <a:r>
              <a:rPr lang="da-DK" b="1" dirty="0">
                <a:solidFill>
                  <a:srgbClr val="1F497D"/>
                </a:solidFill>
              </a:rPr>
              <a:t>begrebsdannelse</a:t>
            </a:r>
            <a:r>
              <a:rPr lang="da-DK" dirty="0">
                <a:solidFill>
                  <a:srgbClr val="1F497D"/>
                </a:solidFill>
              </a:rPr>
              <a:t>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5131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5367DC-FB6E-1875-97D1-8CCC265B5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C1678A-A307-F7AD-8460-036CE8E67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Hvor mange 1-taller var der?</a:t>
            </a:r>
          </a:p>
          <a:p>
            <a:endParaRPr lang="da-DK" dirty="0"/>
          </a:p>
          <a:p>
            <a:r>
              <a:rPr lang="da-DK" i="1" dirty="0"/>
              <a:t>(Hvor mange gange optrådte cifferet 1?)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89040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81E61-0C2C-A523-7354-B0E985899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159750" cy="1325563"/>
          </a:xfrm>
        </p:spPr>
        <p:txBody>
          <a:bodyPr/>
          <a:lstStyle/>
          <a:p>
            <a:r>
              <a:rPr lang="da-DK" dirty="0"/>
              <a:t>Det konkrete er også i sproget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C9EAC89-5DC1-C3D0-C2DE-2F871D032AB2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a-DK" sz="2800" b="0" i="0" u="none" strike="noStrike" dirty="0">
                <a:solidFill>
                  <a:srgbClr val="1F497D"/>
                </a:solidFill>
                <a:effectLst/>
                <a:latin typeface="Raleway" panose="020B0503030101060003" pitchFamily="34" charset="77"/>
              </a:rPr>
              <a:t>Man kan i det matematiske sprog finde både det fysiske og det handlende.</a:t>
            </a:r>
            <a:endParaRPr lang="da-DK" sz="2800" b="0" dirty="0">
              <a:solidFill>
                <a:srgbClr val="1F497D"/>
              </a:solidFill>
              <a:effectLst/>
              <a:latin typeface="Raleway" panose="020B0503030101060003" pitchFamily="34" charset="77"/>
            </a:endParaRPr>
          </a:p>
          <a:p>
            <a:br>
              <a:rPr lang="da-DK" sz="2400" dirty="0"/>
            </a:b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52583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2D2EB-D207-F0AC-A2FD-8459A1B5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Matematiske ord -handling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DC4CC88-F094-BDD5-A88A-799747267D94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24860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800" b="0" i="0" u="none" strike="noStrike" dirty="0">
                <a:solidFill>
                  <a:srgbClr val="1F497D"/>
                </a:solidFill>
                <a:effectLst/>
                <a:latin typeface="Raleway" panose="020B0503030101060003" pitchFamily="34" charset="77"/>
              </a:rPr>
              <a:t>Lægge sammen</a:t>
            </a:r>
            <a:endParaRPr lang="da-DK" sz="2800" b="0" dirty="0">
              <a:solidFill>
                <a:srgbClr val="1F497D"/>
              </a:solidFill>
              <a:effectLst/>
              <a:latin typeface="Raleway" panose="020B0503030101060003" pitchFamily="34" charset="77"/>
            </a:endParaRP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800" b="0" i="0" u="none" strike="noStrike" dirty="0">
                <a:solidFill>
                  <a:srgbClr val="000000"/>
                </a:solidFill>
                <a:effectLst/>
                <a:latin typeface="Raleway" panose="020B0503030101060003" pitchFamily="34" charset="77"/>
              </a:rPr>
              <a:t>Trække fra</a:t>
            </a:r>
            <a:endParaRPr lang="da-DK" sz="2800" b="0" dirty="0">
              <a:effectLst/>
              <a:latin typeface="Raleway" panose="020B0503030101060003" pitchFamily="34" charset="77"/>
            </a:endParaRP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800" b="0" i="0" u="none" strike="noStrike" dirty="0">
                <a:solidFill>
                  <a:srgbClr val="1F497D"/>
                </a:solidFill>
                <a:effectLst/>
                <a:latin typeface="Raleway" panose="020B0503030101060003" pitchFamily="34" charset="77"/>
              </a:rPr>
              <a:t>Dele</a:t>
            </a:r>
            <a:endParaRPr lang="da-DK" sz="2800" b="0" dirty="0">
              <a:solidFill>
                <a:srgbClr val="1F497D"/>
              </a:solidFill>
              <a:effectLst/>
              <a:latin typeface="Raleway" panose="020B0503030101060003" pitchFamily="34" charset="77"/>
            </a:endParaRP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800" b="0" i="0" u="none" strike="noStrike" dirty="0">
                <a:solidFill>
                  <a:srgbClr val="000000"/>
                </a:solidFill>
                <a:effectLst/>
                <a:latin typeface="Raleway" panose="020B0503030101060003" pitchFamily="34" charset="77"/>
              </a:rPr>
              <a:t>Halvere</a:t>
            </a:r>
            <a:endParaRPr lang="da-DK" sz="2800" b="0" dirty="0">
              <a:effectLst/>
              <a:latin typeface="Raleway" panose="020B05030301010600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b="0" i="0" u="none" strike="noStrike" dirty="0">
                <a:solidFill>
                  <a:srgbClr val="1F497D"/>
                </a:solidFill>
                <a:effectLst/>
                <a:latin typeface="Raleway" panose="020B0503030101060003" pitchFamily="34" charset="77"/>
              </a:rPr>
              <a:t>Flytte fra et tal til et andet (5+7=6+6)</a:t>
            </a:r>
            <a:endParaRPr lang="da-DK" sz="2800" i="0" u="none" strike="noStrike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latin typeface="Raleway" panose="020B0503030101060003" pitchFamily="34" charset="77"/>
              </a:rPr>
              <a:t>T</a:t>
            </a:r>
            <a:r>
              <a:rPr lang="da-DK" sz="2800" b="0" i="0" u="none" strike="noStrike" dirty="0">
                <a:solidFill>
                  <a:srgbClr val="000000"/>
                </a:solidFill>
                <a:effectLst/>
                <a:latin typeface="Raleway" panose="020B0503030101060003" pitchFamily="34" charset="77"/>
              </a:rPr>
              <a:t>egne fx en cirkel (</a:t>
            </a:r>
            <a:r>
              <a:rPr lang="da-DK" sz="28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77"/>
              </a:rPr>
              <a:t>Det var dengang        </a:t>
            </a:r>
            <a:r>
              <a:rPr lang="da-DK" sz="2800" b="0" i="0" u="none" strike="noStrike" dirty="0">
                <a:solidFill>
                  <a:srgbClr val="000000"/>
                </a:solidFill>
                <a:effectLst/>
                <a:latin typeface="Raleway" panose="020B0503030101060003" pitchFamily="34" charset="77"/>
              </a:rPr>
              <a:t>)</a:t>
            </a:r>
            <a:endParaRPr lang="da-DK" sz="2800" b="0" dirty="0">
              <a:effectLst/>
              <a:latin typeface="Raleway" panose="020B0503030101060003" pitchFamily="34" charset="77"/>
            </a:endParaRPr>
          </a:p>
          <a:p>
            <a:br>
              <a:rPr lang="da-DK" sz="2400" dirty="0"/>
            </a:br>
            <a:br>
              <a:rPr lang="da-DK" dirty="0"/>
            </a:br>
            <a:endParaRPr lang="da-DK" dirty="0"/>
          </a:p>
        </p:txBody>
      </p:sp>
      <p:pic>
        <p:nvPicPr>
          <p:cNvPr id="5" name="Grafik 4" descr="Bekymret ansigt med massiv udfyldning">
            <a:extLst>
              <a:ext uri="{FF2B5EF4-FFF2-40B4-BE49-F238E27FC236}">
                <a16:creationId xmlns:a16="http://schemas.microsoft.com/office/drawing/2014/main" id="{160F57D9-5D88-2F22-26B9-5EF45EBF9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6687" y="3949927"/>
            <a:ext cx="638627" cy="63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64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90B2B-6A6D-74AD-4FC7-AFC5D6243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9C33E-08F3-BCBF-33ED-D9DCA5628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Matematiske ord - fysisk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461018E-FE3B-C5E7-9149-0C57EA16A483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800" b="0" i="0" u="none" strike="noStrike" dirty="0">
                <a:solidFill>
                  <a:srgbClr val="1F497D"/>
                </a:solidFill>
                <a:effectLst/>
                <a:latin typeface="Raleway" panose="020B0503030101060003" pitchFamily="34" charset="77"/>
              </a:rPr>
              <a:t>En hel</a:t>
            </a:r>
            <a:endParaRPr lang="da-DK" sz="2800" b="0" dirty="0">
              <a:solidFill>
                <a:srgbClr val="1F497D"/>
              </a:solidFill>
              <a:effectLst/>
              <a:latin typeface="Raleway" panose="020B0503030101060003" pitchFamily="34" charset="77"/>
            </a:endParaRP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800" b="0" i="0" u="none" strike="noStrike" dirty="0">
                <a:solidFill>
                  <a:srgbClr val="000000"/>
                </a:solidFill>
                <a:effectLst/>
                <a:latin typeface="Raleway" panose="020B0503030101060003" pitchFamily="34" charset="77"/>
              </a:rPr>
              <a:t>En kant</a:t>
            </a:r>
            <a:endParaRPr lang="da-DK" sz="2800" b="0" dirty="0">
              <a:effectLst/>
              <a:latin typeface="Raleway" panose="020B0503030101060003" pitchFamily="34" charset="77"/>
            </a:endParaRP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800" b="0" i="0" u="none" strike="noStrike" dirty="0">
                <a:solidFill>
                  <a:srgbClr val="1F497D"/>
                </a:solidFill>
                <a:effectLst/>
                <a:latin typeface="Raleway" panose="020B0503030101060003" pitchFamily="34" charset="77"/>
              </a:rPr>
              <a:t>Et hjørne</a:t>
            </a:r>
            <a:endParaRPr lang="da-DK" sz="2800" b="0" dirty="0">
              <a:solidFill>
                <a:srgbClr val="1F497D"/>
              </a:solidFill>
              <a:effectLst/>
              <a:latin typeface="Raleway" panose="020B0503030101060003" pitchFamily="34" charset="77"/>
            </a:endParaRP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800" dirty="0">
                <a:latin typeface="Raleway" panose="020B0503030101060003" pitchFamily="34" charset="77"/>
              </a:rPr>
              <a:t>R</a:t>
            </a:r>
            <a:r>
              <a:rPr lang="da-DK" sz="2800" b="0" i="0" u="none" strike="noStrike" dirty="0">
                <a:solidFill>
                  <a:srgbClr val="000000"/>
                </a:solidFill>
                <a:effectLst/>
                <a:latin typeface="Raleway" panose="020B0503030101060003" pitchFamily="34" charset="77"/>
              </a:rPr>
              <a:t>est</a:t>
            </a:r>
            <a:endParaRPr lang="da-DK" sz="2800" b="0" dirty="0">
              <a:effectLst/>
              <a:latin typeface="Raleway" panose="020B0503030101060003" pitchFamily="34" charset="77"/>
            </a:endParaRP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800" b="0" i="0" u="none" strike="noStrike" dirty="0">
                <a:solidFill>
                  <a:srgbClr val="1F497D"/>
                </a:solidFill>
                <a:effectLst/>
                <a:latin typeface="Raleway" panose="020B0503030101060003" pitchFamily="34" charset="77"/>
              </a:rPr>
              <a:t>Toppunkt</a:t>
            </a:r>
            <a:r>
              <a:rPr lang="da-DK" sz="2800" b="0" i="0" u="none" strike="noStrike" dirty="0">
                <a:solidFill>
                  <a:srgbClr val="000000"/>
                </a:solidFill>
                <a:effectLst/>
                <a:latin typeface="Raleway" panose="020B0503030101060003" pitchFamily="34" charset="77"/>
              </a:rPr>
              <a:t> </a:t>
            </a:r>
            <a:endParaRPr lang="da-DK" sz="2800" b="0" dirty="0">
              <a:effectLst/>
              <a:latin typeface="Raleway" panose="020B0503030101060003" pitchFamily="34" charset="77"/>
            </a:endParaRP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2800" b="0" i="0" u="none" strike="noStrike" dirty="0">
                <a:solidFill>
                  <a:srgbClr val="000000"/>
                </a:solidFill>
                <a:effectLst/>
                <a:latin typeface="Raleway" panose="020B0503030101060003" pitchFamily="34" charset="77"/>
              </a:rPr>
              <a:t>Spids</a:t>
            </a:r>
            <a:endParaRPr lang="da-DK" sz="2800" b="0" dirty="0">
              <a:effectLst/>
              <a:latin typeface="Raleway" panose="020B0503030101060003" pitchFamily="34" charset="77"/>
            </a:endParaRPr>
          </a:p>
          <a:p>
            <a:br>
              <a:rPr lang="da-DK" sz="3600" dirty="0"/>
            </a:br>
            <a:br>
              <a:rPr lang="da-DK" sz="2400" dirty="0"/>
            </a:b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7317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974636-9E5E-4A50-A010-44556D3D0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 descr="Et billede, der indeholder brev, tegneserie, tekst, illustration/afbildning&#10;&#10;Automatisk genereret beskrivelse">
            <a:extLst>
              <a:ext uri="{FF2B5EF4-FFF2-40B4-BE49-F238E27FC236}">
                <a16:creationId xmlns:a16="http://schemas.microsoft.com/office/drawing/2014/main" id="{9AADCEB9-A52F-5915-5E65-1564DF8FE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4314"/>
            <a:ext cx="9164694" cy="591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67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28D47-984C-4B64-A0BA-8B0BEF71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Hjælpemiddel/værktøj/</a:t>
            </a:r>
            <a:r>
              <a:rPr lang="da-DK"/>
              <a:t>konkret materiale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D3276D6-B72F-4124-B15F-887FA0B34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u="sng" dirty="0">
                <a:solidFill>
                  <a:srgbClr val="1F497D"/>
                </a:solidFill>
              </a:rPr>
              <a:t>Hjælpemiddel</a:t>
            </a:r>
            <a:r>
              <a:rPr lang="da-DK" dirty="0">
                <a:solidFill>
                  <a:srgbClr val="1F497D"/>
                </a:solidFill>
              </a:rPr>
              <a:t>: Fx briller. </a:t>
            </a:r>
            <a:br>
              <a:rPr lang="da-DK" dirty="0">
                <a:solidFill>
                  <a:srgbClr val="1F497D"/>
                </a:solidFill>
              </a:rPr>
            </a:br>
            <a:r>
              <a:rPr lang="da-DK" dirty="0">
                <a:solidFill>
                  <a:srgbClr val="1F497D"/>
                </a:solidFill>
              </a:rPr>
              <a:t>Giver personer med funktionsnedsættelse mulighed for deltagelse.</a:t>
            </a:r>
          </a:p>
          <a:p>
            <a:endParaRPr lang="da-DK" dirty="0"/>
          </a:p>
          <a:p>
            <a:r>
              <a:rPr lang="da-DK" u="sng" dirty="0"/>
              <a:t>Værktøj</a:t>
            </a:r>
            <a:r>
              <a:rPr lang="da-DK" dirty="0"/>
              <a:t>: Fx hammer. </a:t>
            </a:r>
            <a:br>
              <a:rPr lang="da-DK" dirty="0"/>
            </a:br>
            <a:r>
              <a:rPr lang="da-DK" dirty="0"/>
              <a:t>Velegnet til bestemte opgaver.</a:t>
            </a:r>
          </a:p>
          <a:p>
            <a:endParaRPr lang="da-DK" dirty="0"/>
          </a:p>
          <a:p>
            <a:r>
              <a:rPr lang="da-DK" u="sng" dirty="0">
                <a:solidFill>
                  <a:srgbClr val="1F497D"/>
                </a:solidFill>
              </a:rPr>
              <a:t>Konkrete materialer</a:t>
            </a:r>
            <a:r>
              <a:rPr lang="da-DK" dirty="0">
                <a:solidFill>
                  <a:srgbClr val="1F497D"/>
                </a:solidFill>
              </a:rPr>
              <a:t>: Fx 1000 </a:t>
            </a:r>
            <a:r>
              <a:rPr lang="da-DK" dirty="0" err="1">
                <a:solidFill>
                  <a:srgbClr val="1F497D"/>
                </a:solidFill>
              </a:rPr>
              <a:t>centicubes</a:t>
            </a:r>
            <a:r>
              <a:rPr lang="da-DK" dirty="0">
                <a:solidFill>
                  <a:srgbClr val="1F497D"/>
                </a:solidFill>
              </a:rPr>
              <a:t> = 1 liter. Konkretiserer det abstrakte.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65696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r>
              <a:rPr lang="da-DK" dirty="0"/>
              <a:t>Konkret materiale</a:t>
            </a:r>
            <a:endParaRPr dirty="0"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5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r>
              <a:rPr lang="da-DK" b="0" i="0" dirty="0">
                <a:solidFill>
                  <a:srgbClr val="1F497D"/>
                </a:solidFill>
                <a:effectLst/>
                <a:latin typeface="Raleway" panose="020B0503030101060003" pitchFamily="34" charset="77"/>
              </a:rPr>
              <a:t>Konkrete materialer har til hensigt at konkretisere begreber og sammenhænge, som ellers er abstrakte.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endParaRPr lang="da-DK" dirty="0">
              <a:solidFill>
                <a:srgbClr val="3F3F3F"/>
              </a:solidFill>
              <a:latin typeface="Raleway" panose="020B0503030101060003" pitchFamily="34" charset="77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r>
              <a:rPr lang="da-DK" b="0" i="0" dirty="0">
                <a:solidFill>
                  <a:srgbClr val="3F3F3F"/>
                </a:solidFill>
                <a:effectLst/>
                <a:latin typeface="Raleway" panose="020B0503030101060003" pitchFamily="34" charset="77"/>
              </a:rPr>
              <a:t>Målet er at de konkrete repræsentationer på sigt erstattes af mentale repræsentationer.</a:t>
            </a:r>
            <a:endParaRPr dirty="0">
              <a:latin typeface="Raleway" panose="020B0503030101060003" pitchFamily="34" charset="77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2130795C-2B27-40DE-A6D7-E7FEC2E8EF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" t="8611" r="3663" b="12222"/>
          <a:stretch/>
        </p:blipFill>
        <p:spPr>
          <a:xfrm rot="5400000">
            <a:off x="6389958" y="1031561"/>
            <a:ext cx="1728787" cy="20921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50ED68-B851-49D6-B601-73D8F594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Opsummering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7AE751-E662-46B8-B5A6-FADC52CA1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90908" y="5628808"/>
            <a:ext cx="3511153" cy="586726"/>
          </a:xfrm>
        </p:spPr>
        <p:txBody>
          <a:bodyPr>
            <a:normAutofit fontScale="92500"/>
          </a:bodyPr>
          <a:lstStyle/>
          <a:p>
            <a:r>
              <a:rPr lang="da-DK" dirty="0">
                <a:solidFill>
                  <a:srgbClr val="1F497D"/>
                </a:solidFill>
              </a:rPr>
              <a:t>Konkrete erfaringer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C7D0EE0-F69F-4CB8-9F61-653D4C0A1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487" r="3618" b="28423"/>
          <a:stretch/>
        </p:blipFill>
        <p:spPr>
          <a:xfrm rot="5400000">
            <a:off x="-291981" y="3408339"/>
            <a:ext cx="2869962" cy="189671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332F6C4-1F42-4C2B-9E98-10A53B03B2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 t="30321" r="3599" b="28527"/>
          <a:stretch/>
        </p:blipFill>
        <p:spPr>
          <a:xfrm rot="5400000">
            <a:off x="2625328" y="3347853"/>
            <a:ext cx="2986088" cy="199625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1483685-8A94-4320-BAEF-349E9DA21E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t="21906" r="4320" b="15765"/>
          <a:stretch/>
        </p:blipFill>
        <p:spPr>
          <a:xfrm rot="5400000">
            <a:off x="5429229" y="2948272"/>
            <a:ext cx="3002495" cy="2945302"/>
          </a:xfrm>
          <a:prstGeom prst="rect">
            <a:avLst/>
          </a:prstGeom>
        </p:spPr>
      </p:pic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6AB66933-05B0-4851-A99D-96AC77ADB720}"/>
              </a:ext>
            </a:extLst>
          </p:cNvPr>
          <p:cNvSpPr txBox="1">
            <a:spLocks/>
          </p:cNvSpPr>
          <p:nvPr/>
        </p:nvSpPr>
        <p:spPr>
          <a:xfrm>
            <a:off x="3098417" y="5772508"/>
            <a:ext cx="2160056" cy="509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600" dirty="0">
                <a:solidFill>
                  <a:srgbClr val="1F497D"/>
                </a:solidFill>
              </a:rPr>
              <a:t>Kropssprog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52ACC42A-C2C7-4F8A-A51B-7CD148AD9AC7}"/>
              </a:ext>
            </a:extLst>
          </p:cNvPr>
          <p:cNvSpPr txBox="1">
            <a:spLocks/>
          </p:cNvSpPr>
          <p:nvPr/>
        </p:nvSpPr>
        <p:spPr>
          <a:xfrm>
            <a:off x="5570047" y="5800585"/>
            <a:ext cx="2945303" cy="453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600" dirty="0">
                <a:solidFill>
                  <a:srgbClr val="1F497D"/>
                </a:solidFill>
              </a:rPr>
              <a:t>Mentale billeder</a:t>
            </a:r>
          </a:p>
        </p:txBody>
      </p:sp>
    </p:spTree>
    <p:extLst>
      <p:ext uri="{BB962C8B-B14F-4D97-AF65-F5344CB8AC3E}">
        <p14:creationId xmlns:p14="http://schemas.microsoft.com/office/powerpoint/2010/main" val="1428696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r>
              <a:rPr lang="da-DK" dirty="0"/>
              <a:t>Begrænsninger</a:t>
            </a:r>
            <a:endParaRPr dirty="0"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5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r>
              <a:rPr lang="da-DK" dirty="0">
                <a:solidFill>
                  <a:srgbClr val="1F497D"/>
                </a:solidFill>
              </a:rPr>
              <a:t>Der er ALTID begrænsninger.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endParaRPr lang="da-DK" dirty="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r>
              <a:rPr lang="da-DK" dirty="0">
                <a:solidFill>
                  <a:schemeClr val="tx1"/>
                </a:solidFill>
              </a:rPr>
              <a:t>For eksempel begrænsninger i forhold til negative tal, decimaltal, brøker eller irrationale tal.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endParaRPr lang="da-DK" dirty="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r>
              <a:rPr lang="da-DK" dirty="0">
                <a:solidFill>
                  <a:srgbClr val="1F497D"/>
                </a:solidFill>
              </a:rPr>
              <a:t>Vær bevidst om dem. Undersøg dem sammen med eleverne og snak om dem!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endParaRPr lang="da-DK" dirty="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2840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r>
              <a:rPr lang="da-DK" dirty="0"/>
              <a:t>Begrænsninger</a:t>
            </a:r>
            <a:endParaRPr dirty="0"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5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r>
              <a:rPr lang="da-DK" dirty="0">
                <a:solidFill>
                  <a:srgbClr val="1F497D"/>
                </a:solidFill>
              </a:rPr>
              <a:t>Hvis det konkrete kunne det hele, var der ikke (så meget) brug for matematikken </a:t>
            </a:r>
            <a:r>
              <a:rPr lang="da-DK" dirty="0">
                <a:solidFill>
                  <a:srgbClr val="1F497D"/>
                </a:solidFill>
                <a:sym typeface="Wingdings" pitchFamily="2" charset="2"/>
              </a:rPr>
              <a:t></a:t>
            </a:r>
            <a:endParaRPr lang="da-DK" dirty="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endParaRPr lang="da-DK" dirty="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8939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r>
              <a:rPr lang="da-DK" dirty="0"/>
              <a:t>Farer</a:t>
            </a:r>
            <a:endParaRPr dirty="0"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5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r>
              <a:rPr lang="da-DK" dirty="0">
                <a:solidFill>
                  <a:srgbClr val="1F497D"/>
                </a:solidFill>
              </a:rPr>
              <a:t>Det konkrete materiale kan blive svært at slippe.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endParaRPr lang="da-DK" dirty="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r>
              <a:rPr lang="da-DK" dirty="0">
                <a:solidFill>
                  <a:schemeClr val="tx1"/>
                </a:solidFill>
              </a:rPr>
              <a:t>Det kan hermed blive til et uhensigtsmæssigt hjælpemiddel.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endParaRPr lang="da-DK" dirty="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3166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27AB1-EA45-954A-D8AA-82D3D5239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FFB0C5E-4C10-2469-B345-8C717D0C9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21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Pladsholder til indhold 4">
            <a:extLst>
              <a:ext uri="{FF2B5EF4-FFF2-40B4-BE49-F238E27FC236}">
                <a16:creationId xmlns:a16="http://schemas.microsoft.com/office/drawing/2014/main" id="{A4F3A40B-D08B-4CBE-1572-2D226C802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943358"/>
            <a:ext cx="4197350" cy="2872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E6C7745D-3A00-0CB2-45A4-80B06641CC1C}"/>
              </a:ext>
            </a:extLst>
          </p:cNvPr>
          <p:cNvCxnSpPr/>
          <p:nvPr/>
        </p:nvCxnSpPr>
        <p:spPr>
          <a:xfrm>
            <a:off x="901700" y="2616200"/>
            <a:ext cx="0" cy="33401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E28F898A-C6B2-0F44-D1BA-9F3077B34392}"/>
              </a:ext>
            </a:extLst>
          </p:cNvPr>
          <p:cNvCxnSpPr>
            <a:cxnSpLocks/>
          </p:cNvCxnSpPr>
          <p:nvPr/>
        </p:nvCxnSpPr>
        <p:spPr>
          <a:xfrm flipH="1" flipV="1">
            <a:off x="4343400" y="5410200"/>
            <a:ext cx="355600" cy="304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2D94E752-FDFA-EEAB-900C-B7E7710A6612}"/>
              </a:ext>
            </a:extLst>
          </p:cNvPr>
          <p:cNvCxnSpPr>
            <a:cxnSpLocks/>
          </p:cNvCxnSpPr>
          <p:nvPr/>
        </p:nvCxnSpPr>
        <p:spPr>
          <a:xfrm flipH="1">
            <a:off x="419100" y="5410200"/>
            <a:ext cx="39243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89427F26-2853-D997-F8A5-AABB11A0F54E}"/>
              </a:ext>
            </a:extLst>
          </p:cNvPr>
          <p:cNvSpPr/>
          <p:nvPr/>
        </p:nvSpPr>
        <p:spPr>
          <a:xfrm>
            <a:off x="4470411" y="2943358"/>
            <a:ext cx="355589" cy="3459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4211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>
          <a:extLst>
            <a:ext uri="{FF2B5EF4-FFF2-40B4-BE49-F238E27FC236}">
              <a16:creationId xmlns:a16="http://schemas.microsoft.com/office/drawing/2014/main" id="{43FB942B-F8E4-72AF-4EA2-CB04BFFDC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>
            <a:extLst>
              <a:ext uri="{FF2B5EF4-FFF2-40B4-BE49-F238E27FC236}">
                <a16:creationId xmlns:a16="http://schemas.microsoft.com/office/drawing/2014/main" id="{98608801-8FBB-D338-94C4-2030E79659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r>
              <a:rPr lang="da-DK" dirty="0"/>
              <a:t>Farer</a:t>
            </a:r>
            <a:endParaRPr dirty="0"/>
          </a:p>
        </p:txBody>
      </p:sp>
      <p:sp>
        <p:nvSpPr>
          <p:cNvPr id="32" name="Google Shape;32;p7">
            <a:extLst>
              <a:ext uri="{FF2B5EF4-FFF2-40B4-BE49-F238E27FC236}">
                <a16:creationId xmlns:a16="http://schemas.microsoft.com/office/drawing/2014/main" id="{3F2B8FBB-1BB4-5E4B-CAA6-2055CE4B33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5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r>
              <a:rPr lang="da-DK" dirty="0">
                <a:solidFill>
                  <a:srgbClr val="1F497D"/>
                </a:solidFill>
              </a:rPr>
              <a:t>Det konkrete kan blive en ”ø” uden sammenhæng til det abstrakte.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endParaRPr lang="da-DK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r>
              <a:rPr lang="da-DK" dirty="0">
                <a:solidFill>
                  <a:schemeClr val="tx1"/>
                </a:solidFill>
              </a:rPr>
              <a:t>Eleverne bliver gode til det konkrete, men ikke til det abstrakte!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endParaRPr lang="da-DK" dirty="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7088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EE91D7-4533-91F5-CC37-ADE432CEB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Ikke alt er lige godt</a:t>
            </a:r>
          </a:p>
        </p:txBody>
      </p:sp>
      <p:sp>
        <p:nvSpPr>
          <p:cNvPr id="3" name="Google Shape;32;p7">
            <a:extLst>
              <a:ext uri="{FF2B5EF4-FFF2-40B4-BE49-F238E27FC236}">
                <a16:creationId xmlns:a16="http://schemas.microsoft.com/office/drawing/2014/main" id="{401D5A1B-8629-0A2F-3765-C51BF1CF9F62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5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1F497D"/>
              </a:buClr>
              <a:buSzPts val="2800"/>
            </a:pPr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Brug af de konkrete materialer der kun har få forstyrrende elementer har forskningsmæssigt vist sig bedst.</a:t>
            </a:r>
          </a:p>
          <a:p>
            <a:pPr>
              <a:lnSpc>
                <a:spcPct val="90000"/>
              </a:lnSpc>
              <a:buClr>
                <a:srgbClr val="1F497D"/>
              </a:buClr>
              <a:buSzPts val="2800"/>
            </a:pPr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pPr>
              <a:lnSpc>
                <a:spcPct val="90000"/>
              </a:lnSpc>
              <a:buClr>
                <a:srgbClr val="1F497D"/>
              </a:buClr>
              <a:buSzPts val="2800"/>
            </a:pPr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Det er et minus for dagligdagsobjekter!</a:t>
            </a:r>
          </a:p>
          <a:p>
            <a:pPr>
              <a:lnSpc>
                <a:spcPct val="90000"/>
              </a:lnSpc>
              <a:buClr>
                <a:srgbClr val="1F497D"/>
              </a:buClr>
              <a:buSzPts val="2800"/>
            </a:pPr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pPr>
              <a:lnSpc>
                <a:spcPct val="90000"/>
              </a:lnSpc>
              <a:buClr>
                <a:srgbClr val="1F497D"/>
              </a:buClr>
              <a:buSzPts val="2800"/>
            </a:pPr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Dagligdagsobjekters </a:t>
            </a:r>
            <a:r>
              <a:rPr lang="da-DK" sz="2800" dirty="0" err="1">
                <a:solidFill>
                  <a:srgbClr val="1F497D"/>
                </a:solidFill>
                <a:latin typeface="Raleway" panose="020B0503030101060003" pitchFamily="34" charset="77"/>
              </a:rPr>
              <a:t>plus-side</a:t>
            </a:r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 er at de giver sammenhæng til verden udenfor skolen.</a:t>
            </a:r>
            <a:endParaRPr lang="da-DK" sz="2800" dirty="0">
              <a:solidFill>
                <a:schemeClr val="tx1"/>
              </a:solidFill>
              <a:latin typeface="Raleway" panose="020B0503030101060003" pitchFamily="34" charset="77"/>
            </a:endParaRPr>
          </a:p>
          <a:p>
            <a:pPr>
              <a:lnSpc>
                <a:spcPct val="90000"/>
              </a:lnSpc>
              <a:buClr>
                <a:srgbClr val="1F497D"/>
              </a:buClr>
              <a:buSzPts val="2800"/>
            </a:pPr>
            <a:endParaRPr lang="da-DK" dirty="0">
              <a:solidFill>
                <a:srgbClr val="1F497D"/>
              </a:solidFill>
            </a:endParaRPr>
          </a:p>
          <a:p>
            <a:pPr>
              <a:lnSpc>
                <a:spcPct val="90000"/>
              </a:lnSpc>
              <a:buClr>
                <a:srgbClr val="1F497D"/>
              </a:buClr>
              <a:buSzPts val="2800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3585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161E50-53A0-325C-8365-87F64948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19" y="365126"/>
            <a:ext cx="8221437" cy="1325563"/>
          </a:xfrm>
        </p:spPr>
        <p:txBody>
          <a:bodyPr/>
          <a:lstStyle/>
          <a:p>
            <a:r>
              <a:rPr lang="da-DK" dirty="0"/>
              <a:t>Sammenhæng til det abstrakte</a:t>
            </a:r>
          </a:p>
        </p:txBody>
      </p:sp>
      <p:sp>
        <p:nvSpPr>
          <p:cNvPr id="3" name="Google Shape;32;p7">
            <a:extLst>
              <a:ext uri="{FF2B5EF4-FFF2-40B4-BE49-F238E27FC236}">
                <a16:creationId xmlns:a16="http://schemas.microsoft.com/office/drawing/2014/main" id="{7CFDFFD5-9CAF-5FD1-3C86-137866876AA0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5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Det er uhyre vigtige at der skabes sammenhæng mellem det konkrete og det abstrakte!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endParaRPr lang="da-DK" sz="2800" dirty="0">
              <a:solidFill>
                <a:schemeClr val="tx1"/>
              </a:solidFill>
              <a:latin typeface="Raleway" panose="020B0503030101060003" pitchFamily="34" charset="77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r>
              <a:rPr lang="da-DK" sz="2800" dirty="0" err="1">
                <a:solidFill>
                  <a:srgbClr val="1F497D"/>
                </a:solidFill>
                <a:latin typeface="Raleway" panose="020B0503030101060003" pitchFamily="34" charset="77"/>
              </a:rPr>
              <a:t>Gerome</a:t>
            </a:r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 Bruner – og senere mange mange andre taler om CPA tilgangen.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endParaRPr lang="da-DK" sz="2800" dirty="0">
              <a:solidFill>
                <a:schemeClr val="tx1"/>
              </a:solidFill>
              <a:latin typeface="Raleway" panose="020B0503030101060003" pitchFamily="34" charset="77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r>
              <a:rPr lang="da-DK" sz="2800" b="1" dirty="0" err="1">
                <a:solidFill>
                  <a:schemeClr val="tx1"/>
                </a:solidFill>
                <a:latin typeface="Raleway" panose="020B0503030101060003" pitchFamily="34" charset="77"/>
              </a:rPr>
              <a:t>Concrete</a:t>
            </a:r>
            <a:r>
              <a:rPr lang="da-DK" sz="2800" b="1" dirty="0">
                <a:solidFill>
                  <a:schemeClr val="tx1"/>
                </a:solidFill>
                <a:latin typeface="Raleway" panose="020B0503030101060003" pitchFamily="34" charset="77"/>
              </a:rPr>
              <a:t>-</a:t>
            </a:r>
            <a:r>
              <a:rPr lang="da-DK" sz="2800" b="1" dirty="0" err="1">
                <a:solidFill>
                  <a:schemeClr val="tx1"/>
                </a:solidFill>
                <a:latin typeface="Raleway" panose="020B0503030101060003" pitchFamily="34" charset="77"/>
              </a:rPr>
              <a:t>Pictoral</a:t>
            </a:r>
            <a:r>
              <a:rPr lang="da-DK" sz="2800" b="1" dirty="0">
                <a:solidFill>
                  <a:schemeClr val="tx1"/>
                </a:solidFill>
                <a:latin typeface="Raleway" panose="020B0503030101060003" pitchFamily="34" charset="77"/>
              </a:rPr>
              <a:t>-Abstract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endParaRPr lang="da-DK" sz="2800" b="1" dirty="0">
              <a:solidFill>
                <a:schemeClr val="tx1"/>
              </a:solidFill>
              <a:latin typeface="Raleway" panose="020B0503030101060003" pitchFamily="34" charset="77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None/>
            </a:pPr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Tegning som en bro mellem det konkrete og det abstrakte.</a:t>
            </a:r>
          </a:p>
        </p:txBody>
      </p:sp>
    </p:spTree>
    <p:extLst>
      <p:ext uri="{BB962C8B-B14F-4D97-AF65-F5344CB8AC3E}">
        <p14:creationId xmlns:p14="http://schemas.microsoft.com/office/powerpoint/2010/main" val="3204415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B37C2-70BD-1B81-2728-1599B3692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FBD11F4-A006-1521-1C3B-C7251FE058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175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052A50-66EF-AE15-5B76-A4A164B3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Tal</a:t>
            </a:r>
          </a:p>
        </p:txBody>
      </p:sp>
    </p:spTree>
    <p:extLst>
      <p:ext uri="{BB962C8B-B14F-4D97-AF65-F5344CB8AC3E}">
        <p14:creationId xmlns:p14="http://schemas.microsoft.com/office/powerpoint/2010/main" val="40660406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60D43-D674-AE17-415C-E1B3EE4A1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Positionssystem opfattelser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DDC36B6-25A8-098C-A2E8-99D314ECF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1F497D"/>
                </a:solidFill>
              </a:rPr>
              <a:t>Pladser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Bunker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1F497D"/>
                </a:solidFill>
              </a:rPr>
              <a:t>Tæller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21162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60D43-D674-AE17-415C-E1B3EE4A1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Pladser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DDC36B6-25A8-098C-A2E8-99D314ECF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Hver position/plads har en værdi, pladserne</a:t>
            </a:r>
          </a:p>
          <a:p>
            <a:r>
              <a:rPr lang="da-DK" dirty="0">
                <a:solidFill>
                  <a:srgbClr val="1F497D"/>
                </a:solidFill>
              </a:rPr>
              <a:t>har værdier af 10</a:t>
            </a:r>
            <a:r>
              <a:rPr lang="da-DK" baseline="30000" dirty="0">
                <a:solidFill>
                  <a:srgbClr val="1F497D"/>
                </a:solidFill>
              </a:rPr>
              <a:t>n</a:t>
            </a:r>
            <a:r>
              <a:rPr lang="da-DK" dirty="0">
                <a:solidFill>
                  <a:srgbClr val="1F497D"/>
                </a:solidFill>
              </a:rPr>
              <a:t>: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A2B45E6C-DC21-D6C5-61B1-4B40D5C5CBB9}"/>
              </a:ext>
            </a:extLst>
          </p:cNvPr>
          <p:cNvGraphicFramePr>
            <a:graphicFrameLocks noGrp="1"/>
          </p:cNvGraphicFramePr>
          <p:nvPr/>
        </p:nvGraphicFramePr>
        <p:xfrm>
          <a:off x="1426029" y="2964543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16112352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7891668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6779562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83854928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577921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10.000’ere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1000’ere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100’ere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10’ere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1’ere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837030"/>
                  </a:ext>
                </a:extLst>
              </a:tr>
            </a:tbl>
          </a:graphicData>
        </a:graphic>
      </p:graphicFrame>
      <p:pic>
        <p:nvPicPr>
          <p:cNvPr id="6" name="Billede 5" descr="Et billede, der indeholder plastik/plast, container, Skraldecontainer, skraldespand&#10;&#10;Automatisk genereret beskrivelse">
            <a:extLst>
              <a:ext uri="{FF2B5EF4-FFF2-40B4-BE49-F238E27FC236}">
                <a16:creationId xmlns:a16="http://schemas.microsoft.com/office/drawing/2014/main" id="{DEC05AC9-C639-9EAC-7EA0-42F25BA1B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08100" y="3360796"/>
            <a:ext cx="6527800" cy="29972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6B0B60EA-496D-35D1-0249-4A13BBFE4150}"/>
              </a:ext>
            </a:extLst>
          </p:cNvPr>
          <p:cNvSpPr/>
          <p:nvPr/>
        </p:nvSpPr>
        <p:spPr>
          <a:xfrm>
            <a:off x="1099457" y="5954486"/>
            <a:ext cx="1175657" cy="395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64066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BDCA76-41BD-3BD2-D7B6-5FA82191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Talhus</a:t>
            </a:r>
            <a:endParaRPr lang="da-DK" dirty="0"/>
          </a:p>
        </p:txBody>
      </p:sp>
      <p:pic>
        <p:nvPicPr>
          <p:cNvPr id="4" name="Billede 3" descr="Et billede, der indeholder vindue, skærmbillede, Rektangel, bygning&#10;&#10;Automatisk genereret beskrivelse">
            <a:extLst>
              <a:ext uri="{FF2B5EF4-FFF2-40B4-BE49-F238E27FC236}">
                <a16:creationId xmlns:a16="http://schemas.microsoft.com/office/drawing/2014/main" id="{04651ED9-3765-98BC-2EB1-40754869F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43429"/>
            <a:ext cx="7042150" cy="500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6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D0CC08-B21D-CF6A-87C9-A06E0AE70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Pladsværdikort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1ABB43D-94F4-4B74-4451-5303A8C0E5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 descr="Et billede, der indeholder Spil, Indendørs sport, Baize&#10;&#10;Automatisk genereret beskrivelse">
            <a:extLst>
              <a:ext uri="{FF2B5EF4-FFF2-40B4-BE49-F238E27FC236}">
                <a16:creationId xmlns:a16="http://schemas.microsoft.com/office/drawing/2014/main" id="{F68D8282-CE3B-739F-FFA5-BC60AA611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29" r="10371"/>
          <a:stretch/>
        </p:blipFill>
        <p:spPr>
          <a:xfrm rot="5400000">
            <a:off x="2000250" y="1690688"/>
            <a:ext cx="4456111" cy="445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25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FB694B-C7FC-EE20-AE21-38D3A333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Pladser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43894DE-589B-3DC4-370B-75AE4699D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8515350" cy="4523900"/>
          </a:xfrm>
        </p:spPr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Fordel:</a:t>
            </a:r>
          </a:p>
          <a:p>
            <a:r>
              <a:rPr lang="da-DK" dirty="0">
                <a:solidFill>
                  <a:schemeClr val="tx1"/>
                </a:solidFill>
              </a:rPr>
              <a:t>Tydeligt at en anden plads giver en anden værdi.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8385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DA590-47B3-1489-3C48-2ABE535D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giver det konkrete?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AC9177D-1067-0B86-C533-880E304EB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Det giver mulighed for </a:t>
            </a:r>
            <a:r>
              <a:rPr lang="da-DK" b="1" dirty="0">
                <a:solidFill>
                  <a:srgbClr val="1F497D"/>
                </a:solidFill>
              </a:rPr>
              <a:t>deltagelse</a:t>
            </a:r>
          </a:p>
          <a:p>
            <a:endParaRPr lang="da-DK" dirty="0">
              <a:solidFill>
                <a:srgbClr val="1F497D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Det giver mulighed for at </a:t>
            </a:r>
            <a:r>
              <a:rPr lang="da-DK" b="1" dirty="0">
                <a:solidFill>
                  <a:schemeClr val="tx1"/>
                </a:solidFill>
              </a:rPr>
              <a:t>handle.</a:t>
            </a:r>
          </a:p>
          <a:p>
            <a:endParaRPr lang="da-DK" dirty="0"/>
          </a:p>
          <a:p>
            <a:r>
              <a:rPr lang="da-DK" dirty="0">
                <a:solidFill>
                  <a:srgbClr val="1F497D"/>
                </a:solidFill>
              </a:rPr>
              <a:t>Det er </a:t>
            </a:r>
            <a:r>
              <a:rPr lang="da-DK" b="1" dirty="0">
                <a:solidFill>
                  <a:srgbClr val="1F497D"/>
                </a:solidFill>
              </a:rPr>
              <a:t>visuelt</a:t>
            </a:r>
            <a:r>
              <a:rPr lang="da-DK" dirty="0">
                <a:solidFill>
                  <a:srgbClr val="1F497D"/>
                </a:solidFill>
              </a:rPr>
              <a:t> – det giver billeder.</a:t>
            </a:r>
          </a:p>
          <a:p>
            <a:endParaRPr lang="da-DK" dirty="0"/>
          </a:p>
          <a:p>
            <a:r>
              <a:rPr lang="da-DK" dirty="0">
                <a:solidFill>
                  <a:schemeClr val="tx1"/>
                </a:solidFill>
              </a:rPr>
              <a:t>Det giver ”gratis” </a:t>
            </a:r>
            <a:r>
              <a:rPr lang="da-DK" b="1" dirty="0">
                <a:solidFill>
                  <a:schemeClr val="tx1"/>
                </a:solidFill>
              </a:rPr>
              <a:t>kropslig hukommelse</a:t>
            </a:r>
            <a:r>
              <a:rPr lang="da-DK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407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mad, Snack&#10;&#10;Automatisk genereret beskrivelse">
            <a:extLst>
              <a:ext uri="{FF2B5EF4-FFF2-40B4-BE49-F238E27FC236}">
                <a16:creationId xmlns:a16="http://schemas.microsoft.com/office/drawing/2014/main" id="{0909C565-8F33-3D8E-08F7-D5171E848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964543"/>
            <a:ext cx="3124200" cy="2997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F60D43-D674-AE17-415C-E1B3EE4A1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Bunke sammen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DDC36B6-25A8-098C-A2E8-99D314ECF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Vi samler i bunker, som så samles i større</a:t>
            </a:r>
          </a:p>
          <a:p>
            <a:r>
              <a:rPr lang="da-DK" dirty="0">
                <a:solidFill>
                  <a:srgbClr val="1F497D"/>
                </a:solidFill>
              </a:rPr>
              <a:t>bunker, som så samles i større bunker osv.</a:t>
            </a:r>
          </a:p>
          <a:p>
            <a:endParaRPr lang="da-DK" dirty="0">
              <a:solidFill>
                <a:srgbClr val="1F497D"/>
              </a:solidFill>
            </a:endParaRP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10 1’ere samles til 1 10’er.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1F497D"/>
                </a:solidFill>
              </a:rPr>
              <a:t>10 10’ere samles til 1 100’er.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10 100’ere samles til 1 1000’er.</a:t>
            </a:r>
          </a:p>
        </p:txBody>
      </p:sp>
    </p:spTree>
    <p:extLst>
      <p:ext uri="{BB962C8B-B14F-4D97-AF65-F5344CB8AC3E}">
        <p14:creationId xmlns:p14="http://schemas.microsoft.com/office/powerpoint/2010/main" val="205386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B99BF-018E-5B90-3947-2C87AEF68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Kuber, stænger og plader</a:t>
            </a:r>
          </a:p>
        </p:txBody>
      </p:sp>
      <p:pic>
        <p:nvPicPr>
          <p:cNvPr id="4" name="Billede 3" descr="Et billede, der indeholder Børnekunst, kontorartikler, Rektangel, mur&#10;&#10;Automatisk genereret beskrivelse">
            <a:extLst>
              <a:ext uri="{FF2B5EF4-FFF2-40B4-BE49-F238E27FC236}">
                <a16:creationId xmlns:a16="http://schemas.microsoft.com/office/drawing/2014/main" id="{E9EB3ED8-7E24-1655-F23B-0CB6F8E08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" t="9368" r="18382" b="36384"/>
          <a:stretch/>
        </p:blipFill>
        <p:spPr>
          <a:xfrm>
            <a:off x="1428750" y="2184400"/>
            <a:ext cx="6286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25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A72C69-49AB-4BFB-BD6C-5E8A54DD8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Og så videre…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040AAFF-B5C6-C71A-0CD8-107383204AA6}"/>
              </a:ext>
            </a:extLst>
          </p:cNvPr>
          <p:cNvSpPr txBox="1">
            <a:spLocks/>
          </p:cNvSpPr>
          <p:nvPr/>
        </p:nvSpPr>
        <p:spPr>
          <a:xfrm>
            <a:off x="450229" y="1838325"/>
            <a:ext cx="8693771" cy="45239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/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Med større kuber, stænger og plader…</a:t>
            </a:r>
            <a:endParaRPr lang="da-DK" sz="2800" dirty="0">
              <a:solidFill>
                <a:schemeClr val="tx1"/>
              </a:solidFill>
              <a:latin typeface="Raleway" panose="020B0503030101060003" pitchFamily="34" charset="77"/>
            </a:endParaRPr>
          </a:p>
          <a:p>
            <a:endParaRPr lang="da-DK" dirty="0">
              <a:solidFill>
                <a:srgbClr val="1F497D"/>
              </a:solidFill>
            </a:endParaRPr>
          </a:p>
        </p:txBody>
      </p:sp>
      <p:pic>
        <p:nvPicPr>
          <p:cNvPr id="5" name="Billede 4" descr="Et billede, der indeholder mur, indendørs, møbel, gulv&#10;&#10;Automatisk genereret beskrivelse">
            <a:extLst>
              <a:ext uri="{FF2B5EF4-FFF2-40B4-BE49-F238E27FC236}">
                <a16:creationId xmlns:a16="http://schemas.microsoft.com/office/drawing/2014/main" id="{F1439331-D584-71EB-F3BE-452FD8D2C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2" t="17211" r="17974" b="14597"/>
          <a:stretch/>
        </p:blipFill>
        <p:spPr>
          <a:xfrm>
            <a:off x="1835150" y="2387125"/>
            <a:ext cx="54737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399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0BD110-80CD-85CE-4673-EC15FA08E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Bunke sammen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44F406D-A85B-C0CC-B54E-AA3E46BE6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Fordel:</a:t>
            </a:r>
          </a:p>
          <a:p>
            <a:r>
              <a:rPr lang="da-DK" dirty="0"/>
              <a:t>Veksling bliver tydeligt</a:t>
            </a:r>
          </a:p>
        </p:txBody>
      </p:sp>
    </p:spTree>
    <p:extLst>
      <p:ext uri="{BB962C8B-B14F-4D97-AF65-F5344CB8AC3E}">
        <p14:creationId xmlns:p14="http://schemas.microsoft.com/office/powerpoint/2010/main" val="2697361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60D43-D674-AE17-415C-E1B3EE4A1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Tæller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DDC36B6-25A8-098C-A2E8-99D314ECF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89314"/>
            <a:ext cx="8439150" cy="4760211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1F497D"/>
                </a:solidFill>
              </a:rPr>
              <a:t>Vi tæller fremad og hver gang vi </a:t>
            </a:r>
          </a:p>
          <a:p>
            <a:r>
              <a:rPr lang="da-DK" dirty="0">
                <a:solidFill>
                  <a:srgbClr val="1F497D"/>
                </a:solidFill>
              </a:rPr>
              <a:t>kommer til 9, skiftes til 0 samtidig </a:t>
            </a:r>
          </a:p>
          <a:p>
            <a:r>
              <a:rPr lang="da-DK" dirty="0">
                <a:solidFill>
                  <a:srgbClr val="1F497D"/>
                </a:solidFill>
              </a:rPr>
              <a:t>med cifferet til venstre skifter 1 op.</a:t>
            </a:r>
          </a:p>
          <a:p>
            <a:endParaRPr lang="da-DK" dirty="0">
              <a:solidFill>
                <a:srgbClr val="1F497D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Hver runde har 10 cifre.</a:t>
            </a:r>
          </a:p>
          <a:p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5" name="Billede 4" descr="Et billede, der indeholder ur, Digitalur&#10;&#10;Automatisk genereret beskrivelse">
            <a:extLst>
              <a:ext uri="{FF2B5EF4-FFF2-40B4-BE49-F238E27FC236}">
                <a16:creationId xmlns:a16="http://schemas.microsoft.com/office/drawing/2014/main" id="{6B9A1A92-F8BF-1ACA-0CD0-2397E549E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549" y="1690689"/>
            <a:ext cx="2075165" cy="239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238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skærmbillede, software, Computerikon&#10;&#10;Automatisk genereret beskrivelse">
            <a:extLst>
              <a:ext uri="{FF2B5EF4-FFF2-40B4-BE49-F238E27FC236}">
                <a16:creationId xmlns:a16="http://schemas.microsoft.com/office/drawing/2014/main" id="{E9CBD4F7-619E-16F2-04BD-AFDC8C5B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940" y="365126"/>
            <a:ext cx="6064120" cy="55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567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52649-9C5A-061A-E3C6-0C8D68A9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Tæller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7532A22-CBCB-73AE-E824-4476F3A31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8121650" cy="4523900"/>
          </a:xfrm>
        </p:spPr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Fordel:</a:t>
            </a:r>
          </a:p>
          <a:p>
            <a:r>
              <a:rPr lang="da-DK" dirty="0"/>
              <a:t>Tydeligt at skiftet sker efter 9, og ikke efter 10.</a:t>
            </a:r>
          </a:p>
        </p:txBody>
      </p:sp>
    </p:spTree>
    <p:extLst>
      <p:ext uri="{BB962C8B-B14F-4D97-AF65-F5344CB8AC3E}">
        <p14:creationId xmlns:p14="http://schemas.microsoft.com/office/powerpoint/2010/main" val="25682152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563361-D2B8-0B40-A7AE-2CFAE7814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og tæl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2631052-7943-BB64-FA48-226D240DBCC8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812165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Brug tælleren på </a:t>
            </a:r>
            <a:r>
              <a:rPr lang="da-DK" sz="2800" dirty="0" err="1">
                <a:solidFill>
                  <a:srgbClr val="1F497D"/>
                </a:solidFill>
                <a:latin typeface="Raleway" panose="020B0503030101060003" pitchFamily="34" charset="77"/>
              </a:rPr>
              <a:t>pindogbjerre.dk</a:t>
            </a:r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/</a:t>
            </a:r>
            <a:r>
              <a:rPr lang="da-DK" sz="2800" dirty="0" err="1">
                <a:solidFill>
                  <a:srgbClr val="1F497D"/>
                </a:solidFill>
                <a:latin typeface="Raleway" panose="020B0503030101060003" pitchFamily="34" charset="77"/>
              </a:rPr>
              <a:t>taeller</a:t>
            </a:r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Sæt tælleren på 8988.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Klik og tæl hvor mange klik der er fra 8988 til 9000.</a:t>
            </a:r>
          </a:p>
          <a:p>
            <a:endParaRPr lang="da-DK" dirty="0">
              <a:solidFill>
                <a:srgbClr val="1F497D"/>
              </a:solidFill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88381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737505-8B0B-92CB-50D0-1D32CC64F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Det svære konkret!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92019F7-79D9-A2B0-F73C-25D9D2A913D8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838835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Også det svære kan med fordel gøres konkret.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Jeg har valgt tre eksempler: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Brøker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Ligninger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tx1"/>
              </a:solidFill>
              <a:latin typeface="Raleway" panose="020B05030301010600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Tekstopgaver</a:t>
            </a:r>
          </a:p>
        </p:txBody>
      </p:sp>
    </p:spTree>
    <p:extLst>
      <p:ext uri="{BB962C8B-B14F-4D97-AF65-F5344CB8AC3E}">
        <p14:creationId xmlns:p14="http://schemas.microsoft.com/office/powerpoint/2010/main" val="24655339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EDA574-1CED-9E8B-B6FF-0FC7FCEEC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Brøker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64440CA-458B-64D2-2607-FD3D18D5F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1F497D"/>
                </a:solidFill>
              </a:rPr>
              <a:t>Cirkler</a:t>
            </a:r>
            <a:br>
              <a:rPr lang="da-DK" dirty="0">
                <a:solidFill>
                  <a:srgbClr val="1F497D"/>
                </a:solidFill>
              </a:rPr>
            </a:br>
            <a:endParaRPr lang="da-DK" dirty="0">
              <a:solidFill>
                <a:srgbClr val="1F497D"/>
              </a:solidFill>
            </a:endParaRP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da-DK" dirty="0"/>
              <a:t>Klodser i stænger</a:t>
            </a:r>
            <a:br>
              <a:rPr lang="da-DK" dirty="0"/>
            </a:br>
            <a:endParaRPr lang="da-DK" dirty="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1F497D"/>
                </a:solidFill>
              </a:rPr>
              <a:t>Foldestrimler</a:t>
            </a:r>
          </a:p>
        </p:txBody>
      </p:sp>
    </p:spTree>
    <p:extLst>
      <p:ext uri="{BB962C8B-B14F-4D97-AF65-F5344CB8AC3E}">
        <p14:creationId xmlns:p14="http://schemas.microsoft.com/office/powerpoint/2010/main" val="3045604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90A1C0-5028-5626-2A03-C3CFF5193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er</a:t>
            </a:r>
            <a:r>
              <a:rPr lang="da-DK" dirty="0"/>
              <a:t> fint!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978AE978-D3ED-2730-8966-0582F44F1446}"/>
              </a:ext>
            </a:extLst>
          </p:cNvPr>
          <p:cNvSpPr txBox="1"/>
          <p:nvPr/>
        </p:nvSpPr>
        <p:spPr>
          <a:xfrm>
            <a:off x="628649" y="1466397"/>
            <a:ext cx="851535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I matematik er der mange uudtalte forventninger til, hvad der er ”fint”.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Den Didaktiske kontrakt.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Den siger, at det fineste er at have det i hovedet!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Tegninger, krop og konkrete materialer er ikke fint.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b="1" dirty="0">
                <a:solidFill>
                  <a:srgbClr val="1F497D"/>
                </a:solidFill>
                <a:latin typeface="Raleway" panose="020B0503030101060003" pitchFamily="34" charset="77"/>
              </a:rPr>
              <a:t>DET MÅ VI LAVE OM PÅ! </a:t>
            </a:r>
          </a:p>
          <a:p>
            <a:r>
              <a:rPr lang="da-DK" sz="2800" b="1" dirty="0">
                <a:solidFill>
                  <a:srgbClr val="1F497D"/>
                </a:solidFill>
                <a:latin typeface="Raleway" panose="020B0503030101060003" pitchFamily="34" charset="77"/>
              </a:rPr>
              <a:t>DET ER FINT!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920763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716D60-C705-DE83-BCDC-B4E5CF0AB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Brøkcirkler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4311AFC-395F-02CB-C18A-7961CFD64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Fordel:</a:t>
            </a:r>
          </a:p>
          <a:p>
            <a:r>
              <a:rPr lang="da-DK" dirty="0"/>
              <a:t>Helheden kan ses på hver enkelt del.</a:t>
            </a:r>
          </a:p>
        </p:txBody>
      </p:sp>
      <p:pic>
        <p:nvPicPr>
          <p:cNvPr id="5" name="Billede 4" descr="Et billede, der indeholder Rektangel, bold, cirkel, kvadratisk&#10;&#10;Automatisk genereret beskrivelse">
            <a:extLst>
              <a:ext uri="{FF2B5EF4-FFF2-40B4-BE49-F238E27FC236}">
                <a16:creationId xmlns:a16="http://schemas.microsoft.com/office/drawing/2014/main" id="{DFEB6F3B-83E2-6DC2-D815-149FD37DA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97" t="21517" r="13755" b="25650"/>
          <a:stretch/>
        </p:blipFill>
        <p:spPr>
          <a:xfrm rot="10800000">
            <a:off x="2073497" y="3380704"/>
            <a:ext cx="4803820" cy="271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437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1BE469-98FA-4238-D4D2-3EE2110E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Klodser i stænger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533C9CB-2E44-858A-2885-DBA70C316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3902298" cy="4523900"/>
          </a:xfrm>
        </p:spPr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Fordel:</a:t>
            </a:r>
          </a:p>
          <a:p>
            <a:r>
              <a:rPr lang="da-DK" dirty="0"/>
              <a:t>Giver fornemmelse</a:t>
            </a:r>
          </a:p>
          <a:p>
            <a:r>
              <a:rPr lang="da-DK" dirty="0"/>
              <a:t>for at brøker kan </a:t>
            </a:r>
          </a:p>
          <a:p>
            <a:r>
              <a:rPr lang="da-DK" dirty="0"/>
              <a:t>være større end 1.</a:t>
            </a:r>
          </a:p>
        </p:txBody>
      </p:sp>
      <p:pic>
        <p:nvPicPr>
          <p:cNvPr id="5" name="Billede 4" descr="Et billede, der indeholder plastik/plast, indendørs, skriveredskab, filtpen&#10;&#10;Automatisk genereret beskrivelse">
            <a:extLst>
              <a:ext uri="{FF2B5EF4-FFF2-40B4-BE49-F238E27FC236}">
                <a16:creationId xmlns:a16="http://schemas.microsoft.com/office/drawing/2014/main" id="{14032A93-A19E-3395-A32A-2C507B28E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2" t="16204" r="16197" b="3990"/>
          <a:stretch/>
        </p:blipFill>
        <p:spPr>
          <a:xfrm>
            <a:off x="4530948" y="1825625"/>
            <a:ext cx="4662152" cy="41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932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8455CE-DC4A-CD1A-C355-0D85640D9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Foldestrimler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2AD34A-D368-D8A7-4255-3EA4934E9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8388350" cy="4523900"/>
          </a:xfrm>
        </p:spPr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Fordel:</a:t>
            </a:r>
          </a:p>
          <a:p>
            <a:r>
              <a:rPr lang="da-DK" dirty="0"/>
              <a:t>Relation til helheden, og andre brøkdele er med.</a:t>
            </a:r>
          </a:p>
        </p:txBody>
      </p:sp>
      <p:pic>
        <p:nvPicPr>
          <p:cNvPr id="5" name="Billede 4" descr="Et billede, der indeholder Karton, Kunstpapir, Papirprodukt, kontorartikler&#10;&#10;Automatisk genereret beskrivelse">
            <a:extLst>
              <a:ext uri="{FF2B5EF4-FFF2-40B4-BE49-F238E27FC236}">
                <a16:creationId xmlns:a16="http://schemas.microsoft.com/office/drawing/2014/main" id="{B88F8EC3-AC3A-518A-723A-D7DBBA1A3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16204" r="7746" b="12504"/>
          <a:stretch/>
        </p:blipFill>
        <p:spPr>
          <a:xfrm>
            <a:off x="1989786" y="2992365"/>
            <a:ext cx="5164428" cy="335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33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267199-DECC-CCAF-61F1-89013613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Brøker i puttepose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76FC4BD-0031-5854-14D1-6DE06428F627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2800" dirty="0">
                <a:solidFill>
                  <a:srgbClr val="1F497D"/>
                </a:solidFill>
                <a:effectLst/>
                <a:latin typeface="Raleway" panose="020B0503030101060003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Alle brikkerne fra et sæt puttes i en puttepose. Én sætter hænderne i putteposen, og finder en brøkbrik i posen, finder ud af hvilken brøk det er, siger det højt, og må så tage den ud af posen. </a:t>
            </a:r>
          </a:p>
          <a:p>
            <a:r>
              <a:rPr lang="da-DK" sz="2800" dirty="0">
                <a:solidFill>
                  <a:srgbClr val="000000"/>
                </a:solidFill>
                <a:effectLst/>
                <a:latin typeface="Raleway" panose="020B0503030101060003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da-DK" sz="2800" dirty="0">
              <a:effectLst/>
              <a:latin typeface="Raleway" panose="020B0503030101060003" pitchFamily="34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da-DK" sz="2800" dirty="0">
                <a:solidFill>
                  <a:srgbClr val="000000"/>
                </a:solidFill>
                <a:effectLst/>
                <a:latin typeface="Raleway" panose="020B0503030101060003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Sammen afgør I om det er korrekt.</a:t>
            </a:r>
            <a:endParaRPr lang="da-DK" sz="2800" dirty="0">
              <a:effectLst/>
              <a:latin typeface="Raleway" panose="020B0503030101060003" pitchFamily="34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da-DK" sz="2800" dirty="0">
                <a:solidFill>
                  <a:srgbClr val="000000"/>
                </a:solidFill>
                <a:effectLst/>
                <a:latin typeface="Raleway" panose="020B0503030101060003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  </a:t>
            </a:r>
            <a:endParaRPr lang="da-DK" sz="2800" dirty="0">
              <a:effectLst/>
              <a:latin typeface="Raleway" panose="020B0503030101060003" pitchFamily="34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da-DK" sz="2800" dirty="0">
                <a:solidFill>
                  <a:srgbClr val="1F497D"/>
                </a:solidFill>
                <a:effectLst/>
                <a:latin typeface="Raleway" panose="020B0503030101060003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Man må gerne tage en funden brøkbrik med ind i posen igen, som måle-brøk.</a:t>
            </a:r>
          </a:p>
        </p:txBody>
      </p:sp>
    </p:spTree>
    <p:extLst>
      <p:ext uri="{BB962C8B-B14F-4D97-AF65-F5344CB8AC3E}">
        <p14:creationId xmlns:p14="http://schemas.microsoft.com/office/powerpoint/2010/main" val="39805158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FFE486-6819-23C8-A752-E0DB850E2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Ligninger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20348E-20A6-2341-9F2E-A642AA8DC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34238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, skærmbillede, Font/skrifttype&#10;&#10;Automatisk genereret beskrivelse">
            <a:extLst>
              <a:ext uri="{FF2B5EF4-FFF2-40B4-BE49-F238E27FC236}">
                <a16:creationId xmlns:a16="http://schemas.microsoft.com/office/drawing/2014/main" id="{1ADA7279-1A43-17A8-F0F8-7B1B60AB5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4" y="524521"/>
            <a:ext cx="7772400" cy="46785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felt 1">
                <a:extLst>
                  <a:ext uri="{FF2B5EF4-FFF2-40B4-BE49-F238E27FC236}">
                    <a16:creationId xmlns:a16="http://schemas.microsoft.com/office/drawing/2014/main" id="{9ED012CA-AB86-1ADA-B737-A5CF377B2313}"/>
                  </a:ext>
                </a:extLst>
              </p:cNvPr>
              <p:cNvSpPr txBox="1"/>
              <p:nvPr/>
            </p:nvSpPr>
            <p:spPr>
              <a:xfrm>
                <a:off x="1589314" y="5802085"/>
                <a:ext cx="173412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+4=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a-DK" sz="2000" b="0" i="1" smtClean="0">
                          <a:latin typeface="Cambria Math" panose="02040503050406030204" pitchFamily="18" charset="0"/>
                        </a:rPr>
                        <m:t>+8</m:t>
                      </m:r>
                    </m:oMath>
                  </m:oMathPara>
                </a14:m>
                <a:endParaRPr lang="da-DK" sz="2000" dirty="0"/>
              </a:p>
            </p:txBody>
          </p:sp>
        </mc:Choice>
        <mc:Fallback xmlns="">
          <p:sp>
            <p:nvSpPr>
              <p:cNvPr id="2" name="Tekstfelt 1">
                <a:extLst>
                  <a:ext uri="{FF2B5EF4-FFF2-40B4-BE49-F238E27FC236}">
                    <a16:creationId xmlns:a16="http://schemas.microsoft.com/office/drawing/2014/main" id="{9ED012CA-AB86-1ADA-B737-A5CF377B2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314" y="5802085"/>
                <a:ext cx="1734129" cy="307777"/>
              </a:xfrm>
              <a:prstGeom prst="rect">
                <a:avLst/>
              </a:prstGeom>
              <a:blipFill>
                <a:blip r:embed="rId4"/>
                <a:stretch>
                  <a:fillRect l="-2920" r="-2190" b="-1200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26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31907-C7AC-65FB-F6DD-E792384D0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&#10;&#10;Automatisk genereret beskrivelse">
            <a:extLst>
              <a:ext uri="{FF2B5EF4-FFF2-40B4-BE49-F238E27FC236}">
                <a16:creationId xmlns:a16="http://schemas.microsoft.com/office/drawing/2014/main" id="{2B0EC3D4-4968-F78E-6D91-2CE3A8DB0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46445"/>
            <a:ext cx="7772400" cy="533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558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E08292-31A5-99E5-7A00-3206E8617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Tekstopgaver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F0AA577-680C-49B2-6EA6-EA412F3468F6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Konkreter giver handlemuligheder.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Konkreter giver billeder.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Kroppen husker de konkrete bevægelser.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Men, husk sammenhængen til det abstrakte </a:t>
            </a:r>
            <a:r>
              <a:rPr lang="da-DK" sz="2800" b="1" dirty="0">
                <a:solidFill>
                  <a:schemeClr val="tx1"/>
                </a:solidFill>
                <a:latin typeface="Raleway" panose="020B0503030101060003" pitchFamily="34" charset="77"/>
              </a:rPr>
              <a:t>symbolsprog</a:t>
            </a:r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– og vejen kan gå via </a:t>
            </a:r>
            <a:r>
              <a:rPr lang="da-DK" sz="2800" b="1" dirty="0">
                <a:solidFill>
                  <a:schemeClr val="tx1"/>
                </a:solidFill>
                <a:latin typeface="Raleway" panose="020B0503030101060003" pitchFamily="34" charset="77"/>
              </a:rPr>
              <a:t>tegninger</a:t>
            </a:r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92669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r>
              <a:rPr lang="da-DK" dirty="0"/>
              <a:t>Tekstopgaver med konkreter</a:t>
            </a:r>
            <a:endParaRPr dirty="0"/>
          </a:p>
        </p:txBody>
      </p:sp>
      <p:pic>
        <p:nvPicPr>
          <p:cNvPr id="4" name="Billede 3" descr="Et billede, der indeholder tekst, Post-it-note, Font/skrifttype, gul&#10;&#10;Automatisk genereret beskrivelse">
            <a:extLst>
              <a:ext uri="{FF2B5EF4-FFF2-40B4-BE49-F238E27FC236}">
                <a16:creationId xmlns:a16="http://schemas.microsoft.com/office/drawing/2014/main" id="{E3027735-8584-E759-95C6-1CCA36E0D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253" y="1679803"/>
            <a:ext cx="5873493" cy="339294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94ADD4F-D9B0-F162-7AD1-FC62554C4DA4}"/>
              </a:ext>
            </a:extLst>
          </p:cNvPr>
          <p:cNvSpPr txBox="1"/>
          <p:nvPr/>
        </p:nvSpPr>
        <p:spPr>
          <a:xfrm>
            <a:off x="762000" y="5682343"/>
            <a:ext cx="2144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10618897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698FEB-0F68-8EA0-3709-1705E3F0B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Division som ligedeling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7C6074-0A76-4B4B-C797-A51211C7E2C8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a-DK" dirty="0">
              <a:solidFill>
                <a:srgbClr val="1F497D"/>
              </a:solidFill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DF4431FB-ECA0-BBA1-98B6-CED13FA73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2" t="1534" b="10512"/>
          <a:stretch/>
        </p:blipFill>
        <p:spPr>
          <a:xfrm>
            <a:off x="979717" y="1573209"/>
            <a:ext cx="6618513" cy="4523900"/>
          </a:xfrm>
          <a:prstGeom prst="rect">
            <a:avLst/>
          </a:prstGeom>
        </p:spPr>
      </p:pic>
      <p:pic>
        <p:nvPicPr>
          <p:cNvPr id="19" name="Billede 18" descr="Et billede, der indeholder Børnekunst, tegneserie&#10;&#10;Automatisk genereret beskrivelse">
            <a:extLst>
              <a:ext uri="{FF2B5EF4-FFF2-40B4-BE49-F238E27FC236}">
                <a16:creationId xmlns:a16="http://schemas.microsoft.com/office/drawing/2014/main" id="{74AAF7C1-3797-D653-430C-418E7FB587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2" t="4498" b="12328"/>
          <a:stretch/>
        </p:blipFill>
        <p:spPr>
          <a:xfrm>
            <a:off x="979716" y="1819022"/>
            <a:ext cx="6618514" cy="4278087"/>
          </a:xfrm>
          <a:prstGeom prst="rect">
            <a:avLst/>
          </a:prstGeom>
        </p:spPr>
      </p:pic>
      <p:pic>
        <p:nvPicPr>
          <p:cNvPr id="17" name="Billede 16" descr="Et billede, der indeholder Børnekunst, kuvert&#10;&#10;Automatisk genereret beskrivelse">
            <a:extLst>
              <a:ext uri="{FF2B5EF4-FFF2-40B4-BE49-F238E27FC236}">
                <a16:creationId xmlns:a16="http://schemas.microsoft.com/office/drawing/2014/main" id="{A8124075-A945-B8B5-7C59-AFD67AF191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4" r="2187" b="10542"/>
          <a:stretch/>
        </p:blipFill>
        <p:spPr>
          <a:xfrm>
            <a:off x="979715" y="1573209"/>
            <a:ext cx="6561686" cy="4601293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23B89A9B-8603-5F14-6713-49F84407363F}"/>
              </a:ext>
            </a:extLst>
          </p:cNvPr>
          <p:cNvSpPr txBox="1"/>
          <p:nvPr/>
        </p:nvSpPr>
        <p:spPr>
          <a:xfrm>
            <a:off x="3638044" y="4087575"/>
            <a:ext cx="130185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30:5=6</a:t>
            </a:r>
          </a:p>
        </p:txBody>
      </p:sp>
    </p:spTree>
    <p:extLst>
      <p:ext uri="{BB962C8B-B14F-4D97-AF65-F5344CB8AC3E}">
        <p14:creationId xmlns:p14="http://schemas.microsoft.com/office/powerpoint/2010/main" val="76329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012F02-94FD-4497-A1F2-84D441770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Krop og kronkreter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E892B7A-047A-4F49-B5CB-F26D2AEDE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Lidt forskning</a:t>
            </a:r>
          </a:p>
        </p:txBody>
      </p:sp>
    </p:spTree>
    <p:extLst>
      <p:ext uri="{BB962C8B-B14F-4D97-AF65-F5344CB8AC3E}">
        <p14:creationId xmlns:p14="http://schemas.microsoft.com/office/powerpoint/2010/main" val="40573389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</a:pPr>
            <a:r>
              <a:rPr lang="da-DK" dirty="0"/>
              <a:t>Tekstopgaver med konkreter</a:t>
            </a:r>
            <a:endParaRPr dirty="0"/>
          </a:p>
        </p:txBody>
      </p:sp>
      <p:pic>
        <p:nvPicPr>
          <p:cNvPr id="3" name="Billede 2" descr="Et billede, der indeholder tekst, Post-it-note, Font/skrifttype, gul&#10;&#10;Automatisk genereret beskrivelse">
            <a:extLst>
              <a:ext uri="{FF2B5EF4-FFF2-40B4-BE49-F238E27FC236}">
                <a16:creationId xmlns:a16="http://schemas.microsoft.com/office/drawing/2014/main" id="{7C7A4AFA-AAC6-C90E-DCF4-481DF0E02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71"/>
          <a:stretch/>
        </p:blipFill>
        <p:spPr>
          <a:xfrm>
            <a:off x="1720042" y="1690690"/>
            <a:ext cx="5703916" cy="3839254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8AF0951-0635-5516-92DB-51BC985132D3}"/>
              </a:ext>
            </a:extLst>
          </p:cNvPr>
          <p:cNvSpPr txBox="1"/>
          <p:nvPr/>
        </p:nvSpPr>
        <p:spPr>
          <a:xfrm>
            <a:off x="762000" y="5682343"/>
            <a:ext cx="2144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25525766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E6245-63A9-49DA-8356-1C699CB2C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4613B8-8336-F8C1-815B-711B1DED7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Division som måling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AD006DF-F348-5A55-3400-D258227D3D78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a-DK" dirty="0">
              <a:solidFill>
                <a:srgbClr val="1F497D"/>
              </a:solidFill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8148E23-E1E2-685E-7ACE-C8144E437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98" b="12046"/>
          <a:stretch/>
        </p:blipFill>
        <p:spPr>
          <a:xfrm>
            <a:off x="740528" y="1570172"/>
            <a:ext cx="6590654" cy="45239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31EED5C-BDCE-ACC0-2435-B594EBDB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" r="2527" b="12046"/>
          <a:stretch/>
        </p:blipFill>
        <p:spPr>
          <a:xfrm>
            <a:off x="760385" y="1570172"/>
            <a:ext cx="6590655" cy="45239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DBEBD95B-A677-4456-9C0E-D01AEC8062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3" r="3898" b="8554"/>
          <a:stretch/>
        </p:blipFill>
        <p:spPr>
          <a:xfrm>
            <a:off x="780243" y="1570172"/>
            <a:ext cx="6590654" cy="4523900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AC17DE02-A68B-62D0-F979-7BBD994D1C0B}"/>
              </a:ext>
            </a:extLst>
          </p:cNvPr>
          <p:cNvSpPr txBox="1"/>
          <p:nvPr/>
        </p:nvSpPr>
        <p:spPr>
          <a:xfrm>
            <a:off x="1084881" y="2030278"/>
            <a:ext cx="141034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32:4=8</a:t>
            </a:r>
          </a:p>
        </p:txBody>
      </p:sp>
    </p:spTree>
    <p:extLst>
      <p:ext uri="{BB962C8B-B14F-4D97-AF65-F5344CB8AC3E}">
        <p14:creationId xmlns:p14="http://schemas.microsoft.com/office/powerpoint/2010/main" val="81399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7C2565-9BAA-115E-5052-49133844C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Geometri med kroppen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D4094A5-E306-E313-B473-990F8055F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>
                <a:solidFill>
                  <a:srgbClr val="1F497D"/>
                </a:solidFill>
              </a:rPr>
              <a:t>Geometri er så helt oplagt et område at</a:t>
            </a:r>
          </a:p>
          <a:p>
            <a:r>
              <a:rPr lang="da-DK" dirty="0">
                <a:solidFill>
                  <a:srgbClr val="1F497D"/>
                </a:solidFill>
              </a:rPr>
              <a:t>anvende konkrete materialer.</a:t>
            </a:r>
          </a:p>
          <a:p>
            <a:r>
              <a:rPr lang="da-DK" dirty="0"/>
              <a:t>Fx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da-DK" dirty="0"/>
              <a:t>Lego, Duplo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1F497D"/>
                </a:solidFill>
              </a:rPr>
              <a:t>Polydron</a:t>
            </a:r>
            <a:endParaRPr lang="da-DK" dirty="0">
              <a:solidFill>
                <a:srgbClr val="1F497D"/>
              </a:solidFill>
            </a:endParaRP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da-DK" dirty="0"/>
              <a:t>Mønsterbrikker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1F497D"/>
                </a:solidFill>
              </a:rPr>
              <a:t>Passer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da-DK" dirty="0"/>
              <a:t>Spejle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1F497D"/>
                </a:solidFill>
              </a:rPr>
              <a:t>Modellervoks</a:t>
            </a:r>
          </a:p>
          <a:p>
            <a:r>
              <a:rPr lang="da-DK" dirty="0"/>
              <a:t>…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Billede 4" descr="Et billede, der indeholder Mekanisk pusleopgave, kube/terning&#10;&#10;Automatisk genereret beskrivelse">
            <a:extLst>
              <a:ext uri="{FF2B5EF4-FFF2-40B4-BE49-F238E27FC236}">
                <a16:creationId xmlns:a16="http://schemas.microsoft.com/office/drawing/2014/main" id="{DEC057D8-A99A-93F2-173E-BDA4D52FD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864" y="2738645"/>
            <a:ext cx="4380593" cy="269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284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E3225-39B9-61C3-0A79-4EF533606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99580C-FD47-4DFF-43E5-7E9B94F99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Cirkel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9F88684-8A11-A1BD-ED18-997C9467002A}"/>
              </a:ext>
            </a:extLst>
          </p:cNvPr>
          <p:cNvSpPr txBox="1">
            <a:spLocks/>
          </p:cNvSpPr>
          <p:nvPr/>
        </p:nvSpPr>
        <p:spPr>
          <a:xfrm>
            <a:off x="628650" y="1690689"/>
            <a:ext cx="788670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F497D"/>
              </a:buClr>
            </a:pPr>
            <a:endParaRPr lang="da-DK" dirty="0">
              <a:solidFill>
                <a:srgbClr val="1F497D"/>
              </a:solidFill>
              <a:latin typeface="Raleway" panose="020B0503030101060003" pitchFamily="34" charset="77"/>
            </a:endParaRPr>
          </a:p>
        </p:txBody>
      </p:sp>
      <p:pic>
        <p:nvPicPr>
          <p:cNvPr id="5" name="Billede 4" descr="Et billede, der indeholder udendørs, jord, træ, fodtøj&#10;&#10;Automatisk genereret beskrivelse">
            <a:extLst>
              <a:ext uri="{FF2B5EF4-FFF2-40B4-BE49-F238E27FC236}">
                <a16:creationId xmlns:a16="http://schemas.microsoft.com/office/drawing/2014/main" id="{4658550C-B408-1DC0-9A91-51AF9024C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51"/>
          <a:stretch/>
        </p:blipFill>
        <p:spPr>
          <a:xfrm>
            <a:off x="1612900" y="2408349"/>
            <a:ext cx="6261100" cy="3636850"/>
          </a:xfrm>
          <a:prstGeom prst="rect">
            <a:avLst/>
          </a:prstGeom>
        </p:spPr>
      </p:pic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8ADE976B-C369-F585-0F4C-76C65E4849CA}"/>
              </a:ext>
            </a:extLst>
          </p:cNvPr>
          <p:cNvSpPr txBox="1">
            <a:spLocks/>
          </p:cNvSpPr>
          <p:nvPr/>
        </p:nvSpPr>
        <p:spPr>
          <a:xfrm>
            <a:off x="800100" y="1690689"/>
            <a:ext cx="788670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Cirklen som figur med konstant bredde.</a:t>
            </a:r>
          </a:p>
        </p:txBody>
      </p:sp>
    </p:spTree>
    <p:extLst>
      <p:ext uri="{BB962C8B-B14F-4D97-AF65-F5344CB8AC3E}">
        <p14:creationId xmlns:p14="http://schemas.microsoft.com/office/powerpoint/2010/main" val="38235196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B31CD-D134-B069-0815-B69CF4580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ADDC0-42E5-3EC8-1515-21A0B872F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Cirkel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B2EF4BE-220D-BCCB-5403-78D2A4FCF8B0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F497D"/>
              </a:buClr>
            </a:pPr>
            <a:endParaRPr lang="da-DK" dirty="0">
              <a:solidFill>
                <a:srgbClr val="1F497D"/>
              </a:solidFill>
              <a:latin typeface="Raleway" panose="020B0503030101060003" pitchFamily="34" charset="77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9253663-2A5C-EAEA-9710-5348738FC82F}"/>
              </a:ext>
            </a:extLst>
          </p:cNvPr>
          <p:cNvSpPr txBox="1"/>
          <p:nvPr/>
        </p:nvSpPr>
        <p:spPr>
          <a:xfrm>
            <a:off x="628650" y="1574816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Cirkel som mængden af punkter med samme afstand til punktet, der er cirklens centrum.</a:t>
            </a:r>
          </a:p>
        </p:txBody>
      </p:sp>
    </p:spTree>
    <p:extLst>
      <p:ext uri="{BB962C8B-B14F-4D97-AF65-F5344CB8AC3E}">
        <p14:creationId xmlns:p14="http://schemas.microsoft.com/office/powerpoint/2010/main" val="31299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F6FBC-7F05-3548-798B-2703F066B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F745C-6B79-1F9C-FFC7-7D7C45FBE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Cirkel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78D0E68-0593-8854-EFC6-B76536AD021C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52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F497D"/>
              </a:buClr>
            </a:pPr>
            <a:endParaRPr lang="da-DK" dirty="0">
              <a:solidFill>
                <a:srgbClr val="1F497D"/>
              </a:solidFill>
              <a:latin typeface="Raleway" panose="020B0503030101060003" pitchFamily="34" charset="77"/>
            </a:endParaRPr>
          </a:p>
        </p:txBody>
      </p:sp>
      <p:pic>
        <p:nvPicPr>
          <p:cNvPr id="5" name="IMG_5738.MOV">
            <a:hlinkClick r:id="" action="ppaction://media"/>
            <a:extLst>
              <a:ext uri="{FF2B5EF4-FFF2-40B4-BE49-F238E27FC236}">
                <a16:creationId xmlns:a16="http://schemas.microsoft.com/office/drawing/2014/main" id="{F282F1A5-DAA2-BA82-7FF4-60CF090178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68.9057"/>
                </p14:media>
              </p:ext>
            </p:extLst>
          </p:nvPr>
        </p:nvPicPr>
        <p:blipFill rotWithShape="1">
          <a:blip r:embed="rId5"/>
          <a:srcRect l="14759" t="12135" r="13902"/>
          <a:stretch/>
        </p:blipFill>
        <p:spPr>
          <a:xfrm>
            <a:off x="1339457" y="1350081"/>
            <a:ext cx="6650657" cy="46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6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39D0D-A2B2-9085-430F-89982D84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Footsie</a:t>
            </a:r>
            <a:r>
              <a:rPr lang="da-DK" dirty="0"/>
              <a:t> aktivitet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CF531032-570A-076B-66BC-CF7184F76D89}"/>
              </a:ext>
            </a:extLst>
          </p:cNvPr>
          <p:cNvSpPr txBox="1"/>
          <p:nvPr/>
        </p:nvSpPr>
        <p:spPr>
          <a:xfrm>
            <a:off x="628650" y="1574816"/>
            <a:ext cx="78867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Lav et vinkelben med malertape på gulvet.</a:t>
            </a:r>
          </a:p>
          <a:p>
            <a:endParaRPr lang="da-DK" sz="2800" dirty="0">
              <a:solidFill>
                <a:schemeClr val="tx1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Én skal placere sig hvor de mener </a:t>
            </a:r>
            <a:r>
              <a:rPr lang="da-DK" sz="2800" dirty="0" err="1">
                <a:solidFill>
                  <a:schemeClr val="tx1"/>
                </a:solidFill>
                <a:latin typeface="Raleway" panose="020B0503030101060003" pitchFamily="34" charset="77"/>
              </a:rPr>
              <a:t>Footsien</a:t>
            </a:r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 netop vil ramme begge vinkelben.</a:t>
            </a:r>
          </a:p>
          <a:p>
            <a:endParaRPr lang="da-DK" sz="2800" dirty="0">
              <a:solidFill>
                <a:schemeClr val="tx1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Prøv!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Snak om hvad det her ville være med papir, blyant og passer mm.</a:t>
            </a:r>
          </a:p>
          <a:p>
            <a:endParaRPr lang="da-DK" sz="2800" dirty="0">
              <a:solidFill>
                <a:schemeClr val="tx1"/>
              </a:solidFill>
              <a:latin typeface="Raleway" panose="020B0503030101060003" pitchFamily="34" charset="77"/>
            </a:endParaRP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039223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39D0D-A2B2-9085-430F-89982D84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Spejling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CF531032-570A-076B-66BC-CF7184F76D89}"/>
              </a:ext>
            </a:extLst>
          </p:cNvPr>
          <p:cNvSpPr txBox="1"/>
          <p:nvPr/>
        </p:nvSpPr>
        <p:spPr>
          <a:xfrm>
            <a:off x="628650" y="1574816"/>
            <a:ext cx="788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I får et udklip og et spejl.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Tegn en spejlingsakse.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rgbClr val="1F497D"/>
                </a:solidFill>
                <a:latin typeface="Raleway" panose="020B0503030101060003" pitchFamily="34" charset="77"/>
              </a:rPr>
              <a:t>Tegn også et linjestykke der ikke er en spejlingsakse.</a:t>
            </a:r>
          </a:p>
          <a:p>
            <a:endParaRPr lang="da-DK" sz="2800" dirty="0">
              <a:solidFill>
                <a:srgbClr val="1F497D"/>
              </a:solidFill>
              <a:latin typeface="Raleway" panose="020B0503030101060003" pitchFamily="34" charset="77"/>
            </a:endParaRPr>
          </a:p>
          <a:p>
            <a:r>
              <a:rPr lang="da-DK" sz="2800" dirty="0">
                <a:solidFill>
                  <a:schemeClr val="tx1"/>
                </a:solidFill>
                <a:latin typeface="Raleway" panose="020B0503030101060003" pitchFamily="34" charset="77"/>
              </a:rPr>
              <a:t>Send udklippene rundt og se hinandens.</a:t>
            </a:r>
          </a:p>
        </p:txBody>
      </p:sp>
    </p:spTree>
    <p:extLst>
      <p:ext uri="{BB962C8B-B14F-4D97-AF65-F5344CB8AC3E}">
        <p14:creationId xmlns:p14="http://schemas.microsoft.com/office/powerpoint/2010/main" val="31007994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5B911-C461-0407-743E-C251F5752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1A18F6-239B-EC3C-2520-ECC144E3C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330293" cy="1325563"/>
          </a:xfrm>
        </p:spPr>
        <p:txBody>
          <a:bodyPr/>
          <a:lstStyle/>
          <a:p>
            <a:r>
              <a:rPr lang="da-DK" dirty="0"/>
              <a:t>Konkreter som underholdning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2252CF7-3385-DD4C-C72E-E1E29DA18B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>
                <a:srgbClr val="1F497D"/>
              </a:buClr>
            </a:pPr>
            <a:endParaRPr lang="da-DK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190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C7D377E-EE3A-B800-FB17-696C513DD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0" y="0"/>
            <a:ext cx="5864610" cy="58039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B814770D-D702-1CEA-4822-06EE1580B411}"/>
              </a:ext>
            </a:extLst>
          </p:cNvPr>
          <p:cNvSpPr txBox="1"/>
          <p:nvPr/>
        </p:nvSpPr>
        <p:spPr>
          <a:xfrm>
            <a:off x="965200" y="6015137"/>
            <a:ext cx="721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http://</a:t>
            </a:r>
            <a:r>
              <a:rPr lang="da-DK" dirty="0" err="1"/>
              <a:t>www.laermedstil.dk</a:t>
            </a:r>
            <a:r>
              <a:rPr lang="da-DK" dirty="0"/>
              <a:t>/shop/1-matematik/396-fluesmaekkerleg---plus-og-minus/</a:t>
            </a:r>
          </a:p>
        </p:txBody>
      </p:sp>
    </p:spTree>
    <p:extLst>
      <p:ext uri="{BB962C8B-B14F-4D97-AF65-F5344CB8AC3E}">
        <p14:creationId xmlns:p14="http://schemas.microsoft.com/office/powerpoint/2010/main" val="2311051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3292A-B55B-4649-A34F-12271831D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Tre eksperimenter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4604E4-FF66-4D5E-99DE-9848BCAD1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i="1" dirty="0"/>
              <a:t>Marie-Pascale Noël</a:t>
            </a:r>
            <a:r>
              <a:rPr lang="da-DK" dirty="0"/>
              <a:t>: Den tomme tallinje. og kropslig erkendelse.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i="1" dirty="0">
                <a:solidFill>
                  <a:srgbClr val="1F477D"/>
                </a:solidFill>
              </a:rPr>
              <a:t>Susan </a:t>
            </a:r>
            <a:r>
              <a:rPr lang="da-DK" i="1" dirty="0" err="1">
                <a:solidFill>
                  <a:srgbClr val="1F477D"/>
                </a:solidFill>
              </a:rPr>
              <a:t>Goldin-Meadow</a:t>
            </a:r>
            <a:r>
              <a:rPr lang="da-DK" i="1" dirty="0">
                <a:solidFill>
                  <a:srgbClr val="1F477D"/>
                </a:solidFill>
              </a:rPr>
              <a:t>, Susan Wagner Cook and Zachary A. Mitchell</a:t>
            </a:r>
            <a:r>
              <a:rPr lang="da-DK" dirty="0">
                <a:solidFill>
                  <a:srgbClr val="1F477D"/>
                </a:solidFill>
              </a:rPr>
              <a:t>: Matematisk kropssprog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i="1" dirty="0">
                <a:solidFill>
                  <a:schemeClr val="tx1"/>
                </a:solidFill>
              </a:rPr>
              <a:t>Elida V. </a:t>
            </a:r>
            <a:r>
              <a:rPr lang="da-DK" i="1" dirty="0" err="1">
                <a:solidFill>
                  <a:schemeClr val="tx1"/>
                </a:solidFill>
              </a:rPr>
              <a:t>Laski</a:t>
            </a:r>
            <a:r>
              <a:rPr lang="da-DK" i="1" dirty="0">
                <a:solidFill>
                  <a:schemeClr val="tx1"/>
                </a:solidFill>
              </a:rPr>
              <a:t>, Anna </a:t>
            </a:r>
            <a:r>
              <a:rPr lang="da-DK" i="1" dirty="0" err="1">
                <a:solidFill>
                  <a:schemeClr val="tx1"/>
                </a:solidFill>
              </a:rPr>
              <a:t>Ermakova</a:t>
            </a:r>
            <a:r>
              <a:rPr lang="da-DK" i="1" dirty="0">
                <a:solidFill>
                  <a:schemeClr val="tx1"/>
                </a:solidFill>
              </a:rPr>
              <a:t>, Marina </a:t>
            </a:r>
            <a:r>
              <a:rPr lang="da-DK" i="1" dirty="0" err="1">
                <a:solidFill>
                  <a:schemeClr val="tx1"/>
                </a:solidFill>
              </a:rPr>
              <a:t>Vasilyeva</a:t>
            </a:r>
            <a:r>
              <a:rPr lang="da-DK" i="1" dirty="0">
                <a:solidFill>
                  <a:schemeClr val="tx1"/>
                </a:solidFill>
              </a:rPr>
              <a:t> &amp; Karina </a:t>
            </a:r>
            <a:r>
              <a:rPr lang="da-DK" i="1" dirty="0" err="1">
                <a:solidFill>
                  <a:schemeClr val="tx1"/>
                </a:solidFill>
              </a:rPr>
              <a:t>Halloran</a:t>
            </a:r>
            <a:r>
              <a:rPr lang="da-DK" dirty="0">
                <a:solidFill>
                  <a:schemeClr val="tx1"/>
                </a:solidFill>
              </a:rPr>
              <a:t>: Ingen, et eller flere konkrete materialer.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15160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ABF1A-C14D-04DD-242B-CE4CA553E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330293" cy="1325563"/>
          </a:xfrm>
        </p:spPr>
        <p:txBody>
          <a:bodyPr/>
          <a:lstStyle/>
          <a:p>
            <a:r>
              <a:rPr lang="da-DK" dirty="0"/>
              <a:t>Konkreter som underholdning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A4282D3-55E4-28BF-B5D5-AADECE45A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>
                <a:srgbClr val="1F497D"/>
              </a:buClr>
            </a:pPr>
            <a:r>
              <a:rPr lang="da-DK" dirty="0">
                <a:solidFill>
                  <a:srgbClr val="1F497D"/>
                </a:solidFill>
                <a:latin typeface="Raleway" panose="020B0503030101060003" pitchFamily="34" charset="77"/>
                <a:cs typeface="Arial"/>
                <a:sym typeface="Arial"/>
              </a:rPr>
              <a:t>Fluesmækker-leg</a:t>
            </a:r>
          </a:p>
          <a:p>
            <a:pPr marL="0" indent="0">
              <a:spcBef>
                <a:spcPts val="0"/>
              </a:spcBef>
              <a:buClr>
                <a:srgbClr val="1F497D"/>
              </a:buClr>
            </a:pPr>
            <a:endParaRPr lang="da-DK" dirty="0">
              <a:solidFill>
                <a:srgbClr val="1F497D"/>
              </a:solidFill>
              <a:latin typeface="Raleway" panose="020B0503030101060003" pitchFamily="34" charset="77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Clr>
                <a:srgbClr val="1F497D"/>
              </a:buClr>
            </a:pPr>
            <a:r>
              <a:rPr lang="da-DK" dirty="0">
                <a:solidFill>
                  <a:schemeClr val="tx1"/>
                </a:solidFill>
                <a:latin typeface="Raleway" panose="020B0503030101060003" pitchFamily="34" charset="77"/>
                <a:cs typeface="Arial"/>
                <a:sym typeface="Arial"/>
              </a:rPr>
              <a:t>Fluesmækkeren er konkret – men bliver ikke brugt som et konkret materiale. </a:t>
            </a:r>
          </a:p>
          <a:p>
            <a:pPr marL="0" indent="0">
              <a:spcBef>
                <a:spcPts val="0"/>
              </a:spcBef>
              <a:buClr>
                <a:srgbClr val="1F497D"/>
              </a:buClr>
            </a:pPr>
            <a:endParaRPr lang="da-DK" dirty="0">
              <a:solidFill>
                <a:schemeClr val="tx1"/>
              </a:solidFill>
              <a:latin typeface="Raleway" panose="020B0503030101060003" pitchFamily="34" charset="77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Clr>
                <a:srgbClr val="1F497D"/>
              </a:buClr>
            </a:pPr>
            <a:r>
              <a:rPr lang="da-DK" dirty="0">
                <a:solidFill>
                  <a:srgbClr val="1F497D"/>
                </a:solidFill>
                <a:latin typeface="Raleway" panose="020B0503030101060003" pitchFamily="34" charset="77"/>
                <a:cs typeface="Arial"/>
                <a:sym typeface="Arial"/>
              </a:rPr>
              <a:t>Det konkretiserer ikke et matematisk begreb.</a:t>
            </a:r>
          </a:p>
          <a:p>
            <a:pPr marL="0" indent="0">
              <a:spcBef>
                <a:spcPts val="0"/>
              </a:spcBef>
              <a:buClr>
                <a:srgbClr val="1F497D"/>
              </a:buClr>
            </a:pPr>
            <a:endParaRPr lang="da-DK" dirty="0">
              <a:solidFill>
                <a:srgbClr val="1F497D"/>
              </a:solidFill>
              <a:latin typeface="Raleway" panose="020B0503030101060003" pitchFamily="34" charset="77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Clr>
                <a:srgbClr val="1F497D"/>
              </a:buClr>
            </a:pPr>
            <a:r>
              <a:rPr lang="da-DK" dirty="0">
                <a:solidFill>
                  <a:schemeClr val="tx1"/>
                </a:solidFill>
                <a:latin typeface="Raleway" panose="020B0503030101060003" pitchFamily="34" charset="77"/>
                <a:cs typeface="Arial"/>
                <a:sym typeface="Arial"/>
              </a:rPr>
              <a:t>Det er konkreter som leg. Legen er motivation for læring.</a:t>
            </a:r>
            <a:endParaRPr lang="da-D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3660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4E92B6-565E-8FCD-AA73-8DC79381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 indre billeder er målet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8414CA9-59B2-E0AA-2DDE-743A5A69B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>
                <a:srgbClr val="1F497D"/>
              </a:buClr>
            </a:pPr>
            <a:r>
              <a:rPr lang="da-DK" dirty="0">
                <a:solidFill>
                  <a:srgbClr val="1F497D"/>
                </a:solidFill>
                <a:latin typeface="Raleway" panose="020B0503030101060003" pitchFamily="34" charset="77"/>
                <a:cs typeface="Arial"/>
              </a:rPr>
              <a:t>De abstrakte indre billeder er målet med matematikundervisningen, </a:t>
            </a:r>
          </a:p>
          <a:p>
            <a:pPr marL="0" indent="0">
              <a:spcBef>
                <a:spcPts val="0"/>
              </a:spcBef>
              <a:buClr>
                <a:srgbClr val="1F497D"/>
              </a:buClr>
            </a:pPr>
            <a:endParaRPr lang="da-DK" dirty="0">
              <a:solidFill>
                <a:srgbClr val="1F497D"/>
              </a:solidFill>
              <a:latin typeface="Raleway" panose="020B0503030101060003" pitchFamily="34" charset="77"/>
              <a:cs typeface="Arial"/>
            </a:endParaRPr>
          </a:p>
          <a:p>
            <a:pPr marL="0" indent="0">
              <a:spcBef>
                <a:spcPts val="0"/>
              </a:spcBef>
              <a:buClr>
                <a:srgbClr val="1F497D"/>
              </a:buClr>
            </a:pPr>
            <a:r>
              <a:rPr lang="da-DK" dirty="0">
                <a:solidFill>
                  <a:schemeClr val="tx1"/>
                </a:solidFill>
                <a:latin typeface="Raleway" panose="020B0503030101060003" pitchFamily="34" charset="77"/>
                <a:cs typeface="Arial"/>
              </a:rPr>
              <a:t>Men vejen dertil går gennem mange forskellige erfaringer </a:t>
            </a:r>
          </a:p>
          <a:p>
            <a:pPr marL="0" indent="0">
              <a:spcBef>
                <a:spcPts val="0"/>
              </a:spcBef>
              <a:buClr>
                <a:srgbClr val="1F497D"/>
              </a:buClr>
            </a:pPr>
            <a:endParaRPr lang="da-DK" dirty="0">
              <a:solidFill>
                <a:schemeClr val="tx1"/>
              </a:solidFill>
              <a:latin typeface="Raleway" panose="020B0503030101060003" pitchFamily="34" charset="77"/>
              <a:cs typeface="Arial"/>
            </a:endParaRPr>
          </a:p>
          <a:p>
            <a:pPr marL="0" indent="0">
              <a:spcBef>
                <a:spcPts val="0"/>
              </a:spcBef>
              <a:buClr>
                <a:srgbClr val="1F497D"/>
              </a:buClr>
            </a:pPr>
            <a:r>
              <a:rPr lang="da-DK" dirty="0">
                <a:solidFill>
                  <a:srgbClr val="1F497D"/>
                </a:solidFill>
                <a:latin typeface="Raleway" panose="020B0503030101060003" pitchFamily="34" charset="77"/>
                <a:cs typeface="Arial"/>
              </a:rPr>
              <a:t>Og for de fleste </a:t>
            </a:r>
            <a:r>
              <a:rPr lang="da-DK">
                <a:solidFill>
                  <a:srgbClr val="1F497D"/>
                </a:solidFill>
                <a:latin typeface="Raleway" panose="020B0503030101060003" pitchFamily="34" charset="77"/>
                <a:cs typeface="Arial"/>
              </a:rPr>
              <a:t>går det bedst</a:t>
            </a:r>
            <a:r>
              <a:rPr lang="da-DK" dirty="0">
                <a:solidFill>
                  <a:srgbClr val="1F497D"/>
                </a:solidFill>
                <a:latin typeface="Raleway" panose="020B0503030101060003" pitchFamily="34" charset="77"/>
                <a:cs typeface="Arial"/>
              </a:rPr>
              <a:t>, når der også er </a:t>
            </a:r>
            <a:r>
              <a:rPr lang="da-DK" b="1" dirty="0">
                <a:solidFill>
                  <a:srgbClr val="1F497D"/>
                </a:solidFill>
                <a:latin typeface="Raleway" panose="020B0503030101060003" pitchFamily="34" charset="77"/>
                <a:cs typeface="Arial"/>
              </a:rPr>
              <a:t>konkrete fysiske erfaringer</a:t>
            </a:r>
            <a:r>
              <a:rPr lang="da-DK" dirty="0">
                <a:solidFill>
                  <a:srgbClr val="1F497D"/>
                </a:solidFill>
                <a:latin typeface="Raleway" panose="020B0503030101060003" pitchFamily="34" charset="77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5173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398E2-E26B-F163-0C35-C027EB499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Kropslig læring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5929CA3-D245-7549-B81F-3A25DC958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836511"/>
            <a:ext cx="8069036" cy="4523900"/>
          </a:xfrm>
        </p:spPr>
        <p:txBody>
          <a:bodyPr/>
          <a:lstStyle/>
          <a:p>
            <a:r>
              <a:rPr lang="da-DK" dirty="0">
                <a:solidFill>
                  <a:srgbClr val="1F497D"/>
                </a:solidFill>
              </a:rPr>
              <a:t>Marie-Pascale Noël ville se på kropslig læring.</a:t>
            </a:r>
          </a:p>
          <a:p>
            <a:endParaRPr lang="da-DK" dirty="0"/>
          </a:p>
          <a:p>
            <a:r>
              <a:rPr lang="da-DK" dirty="0"/>
              <a:t>Ikke ilt til hjernen eller leg som motivation.</a:t>
            </a:r>
          </a:p>
          <a:p>
            <a:endParaRPr lang="da-DK" dirty="0"/>
          </a:p>
          <a:p>
            <a:r>
              <a:rPr lang="da-DK" dirty="0">
                <a:solidFill>
                  <a:srgbClr val="1F497D"/>
                </a:solidFill>
              </a:rPr>
              <a:t>Det ”siede” hun fra i sit forskningsdesign.</a:t>
            </a:r>
          </a:p>
        </p:txBody>
      </p:sp>
    </p:spTree>
    <p:extLst>
      <p:ext uri="{BB962C8B-B14F-4D97-AF65-F5344CB8AC3E}">
        <p14:creationId xmlns:p14="http://schemas.microsoft.com/office/powerpoint/2010/main" val="3993434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1690</Words>
  <Application>Microsoft Macintosh PowerPoint</Application>
  <PresentationFormat>Skærmshow (4:3)</PresentationFormat>
  <Paragraphs>343</Paragraphs>
  <Slides>81</Slides>
  <Notes>12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81</vt:i4>
      </vt:variant>
    </vt:vector>
  </HeadingPairs>
  <TitlesOfParts>
    <vt:vector size="86" baseType="lpstr">
      <vt:lpstr>Arial</vt:lpstr>
      <vt:lpstr>Cambria Math</vt:lpstr>
      <vt:lpstr>Raleway</vt:lpstr>
      <vt:lpstr>Wingdings</vt:lpstr>
      <vt:lpstr>Office-tema</vt:lpstr>
      <vt:lpstr>Pernille Pind</vt:lpstr>
      <vt:lpstr>PowerPoint-præsentation</vt:lpstr>
      <vt:lpstr>PowerPoint-præsentation</vt:lpstr>
      <vt:lpstr>PowerPoint-præsentation</vt:lpstr>
      <vt:lpstr>Hvad giver det konkrete?</vt:lpstr>
      <vt:lpstr>Det er fint!</vt:lpstr>
      <vt:lpstr>Krop og kronkreter</vt:lpstr>
      <vt:lpstr>Tre eksperimenter</vt:lpstr>
      <vt:lpstr>Kropslig læring</vt:lpstr>
      <vt:lpstr>Den tomme tallinje</vt:lpstr>
      <vt:lpstr>Den tomme tallinje</vt:lpstr>
      <vt:lpstr>Den tomme tallinje</vt:lpstr>
      <vt:lpstr>Embodied kognition</vt:lpstr>
      <vt:lpstr>Den tomme tallinje</vt:lpstr>
      <vt:lpstr>Den tomme tallinje</vt:lpstr>
      <vt:lpstr>Vend lineal</vt:lpstr>
      <vt:lpstr>Procentelastik</vt:lpstr>
      <vt:lpstr>Kropssprog</vt:lpstr>
      <vt:lpstr>Korrekt gestik</vt:lpstr>
      <vt:lpstr>Forkert gestik</vt:lpstr>
      <vt:lpstr>Ingen gestik</vt:lpstr>
      <vt:lpstr>Resultat?</vt:lpstr>
      <vt:lpstr>Kropssprog</vt:lpstr>
      <vt:lpstr>Fingre over hovedet</vt:lpstr>
      <vt:lpstr>Ingen, et eller flere konkreter</vt:lpstr>
      <vt:lpstr>Ingen, et eller flere konkreter</vt:lpstr>
      <vt:lpstr>Ingen, et eller flere konkreter</vt:lpstr>
      <vt:lpstr>Ingen, et eller flere konkreter</vt:lpstr>
      <vt:lpstr>Ingen, et eller flere konkreter</vt:lpstr>
      <vt:lpstr>Det konkrete er også i sproget</vt:lpstr>
      <vt:lpstr>Matematiske ord -handling</vt:lpstr>
      <vt:lpstr>Matematiske ord - fysisk</vt:lpstr>
      <vt:lpstr>PowerPoint-præsentation</vt:lpstr>
      <vt:lpstr>Hjælpemiddel/værktøj/konkret materiale</vt:lpstr>
      <vt:lpstr>Konkret materiale</vt:lpstr>
      <vt:lpstr>Opsummering</vt:lpstr>
      <vt:lpstr>Begrænsninger</vt:lpstr>
      <vt:lpstr>Begrænsninger</vt:lpstr>
      <vt:lpstr>Farer</vt:lpstr>
      <vt:lpstr>Farer</vt:lpstr>
      <vt:lpstr>Ikke alt er lige godt</vt:lpstr>
      <vt:lpstr>Sammenhæng til det abstrakte</vt:lpstr>
      <vt:lpstr>Eksempler</vt:lpstr>
      <vt:lpstr>Tal</vt:lpstr>
      <vt:lpstr>Positionssystem opfattelser</vt:lpstr>
      <vt:lpstr>Pladser</vt:lpstr>
      <vt:lpstr>Talhus</vt:lpstr>
      <vt:lpstr>Pladsværdikort</vt:lpstr>
      <vt:lpstr>Pladser</vt:lpstr>
      <vt:lpstr>Bunke sammen</vt:lpstr>
      <vt:lpstr>Kuber, stænger og plader</vt:lpstr>
      <vt:lpstr>Og så videre…</vt:lpstr>
      <vt:lpstr>Bunke sammen</vt:lpstr>
      <vt:lpstr>Tæller</vt:lpstr>
      <vt:lpstr>PowerPoint-præsentation</vt:lpstr>
      <vt:lpstr>Tæller</vt:lpstr>
      <vt:lpstr>Klik og tæl</vt:lpstr>
      <vt:lpstr>Det svære konkret!</vt:lpstr>
      <vt:lpstr>Brøker</vt:lpstr>
      <vt:lpstr>Brøkcirkler</vt:lpstr>
      <vt:lpstr>Klodser i stænger</vt:lpstr>
      <vt:lpstr>Foldestrimler</vt:lpstr>
      <vt:lpstr>Brøker i puttepose</vt:lpstr>
      <vt:lpstr>Ligninger</vt:lpstr>
      <vt:lpstr>PowerPoint-præsentation</vt:lpstr>
      <vt:lpstr>PowerPoint-præsentation</vt:lpstr>
      <vt:lpstr>Tekstopgaver</vt:lpstr>
      <vt:lpstr>Tekstopgaver med konkreter</vt:lpstr>
      <vt:lpstr>Division som ligedeling</vt:lpstr>
      <vt:lpstr>Tekstopgaver med konkreter</vt:lpstr>
      <vt:lpstr>Division som måling</vt:lpstr>
      <vt:lpstr>Geometri med kroppen</vt:lpstr>
      <vt:lpstr>Cirkel</vt:lpstr>
      <vt:lpstr>Cirkel</vt:lpstr>
      <vt:lpstr>Cirkel</vt:lpstr>
      <vt:lpstr>Footsie aktivitet</vt:lpstr>
      <vt:lpstr>Spejling</vt:lpstr>
      <vt:lpstr>Konkreter som underholdning</vt:lpstr>
      <vt:lpstr>PowerPoint-præsentation</vt:lpstr>
      <vt:lpstr>Konkreter som underholdning</vt:lpstr>
      <vt:lpstr>De indre billeder er målet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er foran ☺</dc:title>
  <cp:lastModifiedBy>Erik Bjerre</cp:lastModifiedBy>
  <cp:revision>64</cp:revision>
  <dcterms:modified xsi:type="dcterms:W3CDTF">2024-10-04T11:13:08Z</dcterms:modified>
</cp:coreProperties>
</file>